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Lst>
  <p:notesMasterIdLst>
    <p:notesMasterId r:id="rId38"/>
  </p:notesMasterIdLst>
  <p:handoutMasterIdLst>
    <p:handoutMasterId r:id="rId39"/>
  </p:handoutMasterIdLst>
  <p:sldIdLst>
    <p:sldId id="292" r:id="rId5"/>
    <p:sldId id="300" r:id="rId6"/>
    <p:sldId id="356" r:id="rId7"/>
    <p:sldId id="357" r:id="rId8"/>
    <p:sldId id="358" r:id="rId9"/>
    <p:sldId id="309" r:id="rId10"/>
    <p:sldId id="315" r:id="rId11"/>
    <p:sldId id="316" r:id="rId12"/>
    <p:sldId id="318" r:id="rId13"/>
    <p:sldId id="317" r:id="rId14"/>
    <p:sldId id="320" r:id="rId15"/>
    <p:sldId id="319" r:id="rId16"/>
    <p:sldId id="327" r:id="rId17"/>
    <p:sldId id="322" r:id="rId18"/>
    <p:sldId id="330" r:id="rId19"/>
    <p:sldId id="328" r:id="rId20"/>
    <p:sldId id="323" r:id="rId21"/>
    <p:sldId id="325" r:id="rId22"/>
    <p:sldId id="326" r:id="rId23"/>
    <p:sldId id="331" r:id="rId24"/>
    <p:sldId id="333" r:id="rId25"/>
    <p:sldId id="366" r:id="rId26"/>
    <p:sldId id="335" r:id="rId27"/>
    <p:sldId id="329" r:id="rId28"/>
    <p:sldId id="336" r:id="rId29"/>
    <p:sldId id="345" r:id="rId30"/>
    <p:sldId id="346" r:id="rId31"/>
    <p:sldId id="347" r:id="rId32"/>
    <p:sldId id="341" r:id="rId33"/>
    <p:sldId id="338" r:id="rId34"/>
    <p:sldId id="339" r:id="rId35"/>
    <p:sldId id="344" r:id="rId36"/>
    <p:sldId id="3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92" userDrawn="1">
          <p15:clr>
            <a:srgbClr val="A4A3A4"/>
          </p15:clr>
        </p15:guide>
        <p15:guide id="2" pos="665" userDrawn="1">
          <p15:clr>
            <a:srgbClr val="A4A3A4"/>
          </p15:clr>
        </p15:guide>
        <p15:guide id="3" pos="7151" userDrawn="1">
          <p15:clr>
            <a:srgbClr val="A4A3A4"/>
          </p15:clr>
        </p15:guide>
        <p15:guide id="4" orient="horz" pos="2160" userDrawn="1">
          <p15:clr>
            <a:srgbClr val="A4A3A4"/>
          </p15:clr>
        </p15:guide>
        <p15:guide id="5" orient="horz" pos="2341" userDrawn="1">
          <p15:clr>
            <a:srgbClr val="A4A3A4"/>
          </p15:clr>
        </p15:guide>
        <p15:guide id="6" orient="horz" pos="754" userDrawn="1">
          <p15:clr>
            <a:srgbClr val="A4A3A4"/>
          </p15:clr>
        </p15:guide>
        <p15:guide id="7" orient="horz" pos="3838" userDrawn="1">
          <p15:clr>
            <a:srgbClr val="A4A3A4"/>
          </p15:clr>
        </p15:guide>
        <p15:guide id="8" pos="31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70CF"/>
    <a:srgbClr val="2E1A47"/>
    <a:srgbClr val="D1D2D4"/>
    <a:srgbClr val="384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1E097-B2F3-4E96-AFDF-AC78143C5450}" v="5" dt="2026-05-29T14:17:12.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948" autoAdjust="0"/>
  </p:normalViewPr>
  <p:slideViewPr>
    <p:cSldViewPr snapToGrid="0" snapToObjects="1">
      <p:cViewPr varScale="1">
        <p:scale>
          <a:sx n="80" d="100"/>
          <a:sy n="80" d="100"/>
        </p:scale>
        <p:origin x="2376" y="176"/>
      </p:cViewPr>
      <p:guideLst>
        <p:guide pos="3092"/>
        <p:guide pos="665"/>
        <p:guide pos="7151"/>
        <p:guide orient="horz" pos="2160"/>
        <p:guide orient="horz" pos="2341"/>
        <p:guide orient="horz" pos="754"/>
        <p:guide orient="horz" pos="3838"/>
        <p:guide pos="3182"/>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3EBD39-AFD9-611B-9CAA-ECB885D747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F600E0-5489-C6E7-0977-EB48E2A9E4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4AD247-7311-4C75-ADCB-6062E915E7D0}" type="datetimeFigureOut">
              <a:rPr lang="en-US" smtClean="0"/>
              <a:t>6/2/26</a:t>
            </a:fld>
            <a:endParaRPr lang="en-US"/>
          </a:p>
        </p:txBody>
      </p:sp>
      <p:sp>
        <p:nvSpPr>
          <p:cNvPr id="4" name="Footer Placeholder 3">
            <a:extLst>
              <a:ext uri="{FF2B5EF4-FFF2-40B4-BE49-F238E27FC236}">
                <a16:creationId xmlns:a16="http://schemas.microsoft.com/office/drawing/2014/main" id="{7C19F78B-7217-AAB6-A5B0-6F4025631D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96C08E-4C27-2ACE-FECC-8B06B3627C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373EC1-0F8C-4653-8BC6-9AC5824A4649}" type="slidenum">
              <a:rPr lang="en-US" smtClean="0"/>
              <a:t>‹#›</a:t>
            </a:fld>
            <a:endParaRPr lang="en-US"/>
          </a:p>
        </p:txBody>
      </p:sp>
    </p:spTree>
    <p:extLst>
      <p:ext uri="{BB962C8B-B14F-4D97-AF65-F5344CB8AC3E}">
        <p14:creationId xmlns:p14="http://schemas.microsoft.com/office/powerpoint/2010/main" val="350422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BF23E-FB8C-4B4A-BF1E-0F59B6AA96B2}" type="datetimeFigureOut">
              <a:rPr lang="en-US" smtClean="0"/>
              <a:t>6/2/26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199CF-EE5D-9241-9F07-970C0FC4DD27}" type="slidenum">
              <a:rPr lang="en-US" smtClean="0"/>
              <a:t>‹#›</a:t>
            </a:fld>
            <a:endParaRPr lang="en-US"/>
          </a:p>
        </p:txBody>
      </p:sp>
    </p:spTree>
    <p:extLst>
      <p:ext uri="{BB962C8B-B14F-4D97-AF65-F5344CB8AC3E}">
        <p14:creationId xmlns:p14="http://schemas.microsoft.com/office/powerpoint/2010/main" val="189272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ccessible.canada.ca/creating-accessibility-standards/can-asc-312025-plain-langu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r>
              <a:rPr lang="en-CA" sz="1800" b="1" dirty="0">
                <a:solidFill>
                  <a:srgbClr val="2F5496"/>
                </a:solidFill>
                <a:effectLst/>
                <a:latin typeface="Calibri Light" panose="020F0302020204030204" pitchFamily="34" charset="0"/>
                <a:ea typeface="MS Gothic" panose="020B0609070205080204" pitchFamily="49" charset="-128"/>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a:t>
            </a:fld>
            <a:endParaRPr lang="en-US"/>
          </a:p>
        </p:txBody>
      </p:sp>
    </p:spTree>
    <p:extLst>
      <p:ext uri="{BB962C8B-B14F-4D97-AF65-F5344CB8AC3E}">
        <p14:creationId xmlns:p14="http://schemas.microsoft.com/office/powerpoint/2010/main" val="404451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10</a:t>
            </a:fld>
            <a:endParaRPr lang="en-US"/>
          </a:p>
        </p:txBody>
      </p:sp>
    </p:spTree>
    <p:extLst>
      <p:ext uri="{BB962C8B-B14F-4D97-AF65-F5344CB8AC3E}">
        <p14:creationId xmlns:p14="http://schemas.microsoft.com/office/powerpoint/2010/main" val="16713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11</a:t>
            </a:fld>
            <a:endParaRPr lang="en-US"/>
          </a:p>
        </p:txBody>
      </p:sp>
    </p:spTree>
    <p:extLst>
      <p:ext uri="{BB962C8B-B14F-4D97-AF65-F5344CB8AC3E}">
        <p14:creationId xmlns:p14="http://schemas.microsoft.com/office/powerpoint/2010/main" val="406146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12</a:t>
            </a:fld>
            <a:endParaRPr lang="en-US"/>
          </a:p>
        </p:txBody>
      </p:sp>
    </p:spTree>
    <p:extLst>
      <p:ext uri="{BB962C8B-B14F-4D97-AF65-F5344CB8AC3E}">
        <p14:creationId xmlns:p14="http://schemas.microsoft.com/office/powerpoint/2010/main" val="162651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13</a:t>
            </a:fld>
            <a:endParaRPr lang="en-US"/>
          </a:p>
        </p:txBody>
      </p:sp>
    </p:spTree>
    <p:extLst>
      <p:ext uri="{BB962C8B-B14F-4D97-AF65-F5344CB8AC3E}">
        <p14:creationId xmlns:p14="http://schemas.microsoft.com/office/powerpoint/2010/main" val="4281778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02124"/>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14</a:t>
            </a:fld>
            <a:endParaRPr lang="en-US"/>
          </a:p>
        </p:txBody>
      </p:sp>
    </p:spTree>
    <p:extLst>
      <p:ext uri="{BB962C8B-B14F-4D97-AF65-F5344CB8AC3E}">
        <p14:creationId xmlns:p14="http://schemas.microsoft.com/office/powerpoint/2010/main" val="95486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15</a:t>
            </a:fld>
            <a:endParaRPr lang="en-US"/>
          </a:p>
        </p:txBody>
      </p:sp>
    </p:spTree>
    <p:extLst>
      <p:ext uri="{BB962C8B-B14F-4D97-AF65-F5344CB8AC3E}">
        <p14:creationId xmlns:p14="http://schemas.microsoft.com/office/powerpoint/2010/main" val="1124664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16</a:t>
            </a:fld>
            <a:endParaRPr lang="en-US"/>
          </a:p>
        </p:txBody>
      </p:sp>
    </p:spTree>
    <p:extLst>
      <p:ext uri="{BB962C8B-B14F-4D97-AF65-F5344CB8AC3E}">
        <p14:creationId xmlns:p14="http://schemas.microsoft.com/office/powerpoint/2010/main" val="361469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17</a:t>
            </a:fld>
            <a:endParaRPr lang="en-US"/>
          </a:p>
        </p:txBody>
      </p:sp>
    </p:spTree>
    <p:extLst>
      <p:ext uri="{BB962C8B-B14F-4D97-AF65-F5344CB8AC3E}">
        <p14:creationId xmlns:p14="http://schemas.microsoft.com/office/powerpoint/2010/main" val="4083358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18</a:t>
            </a:fld>
            <a:endParaRPr lang="en-US"/>
          </a:p>
        </p:txBody>
      </p:sp>
    </p:spTree>
    <p:extLst>
      <p:ext uri="{BB962C8B-B14F-4D97-AF65-F5344CB8AC3E}">
        <p14:creationId xmlns:p14="http://schemas.microsoft.com/office/powerpoint/2010/main" val="956214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19</a:t>
            </a:fld>
            <a:endParaRPr lang="en-US"/>
          </a:p>
        </p:txBody>
      </p:sp>
    </p:spTree>
    <p:extLst>
      <p:ext uri="{BB962C8B-B14F-4D97-AF65-F5344CB8AC3E}">
        <p14:creationId xmlns:p14="http://schemas.microsoft.com/office/powerpoint/2010/main" val="285990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4FD199CF-EE5D-9241-9F07-970C0FC4DD27}" type="slidenum">
              <a:rPr lang="en-US" smtClean="0"/>
              <a:t>2</a:t>
            </a:fld>
            <a:endParaRPr lang="en-US"/>
          </a:p>
        </p:txBody>
      </p:sp>
    </p:spTree>
    <p:extLst>
      <p:ext uri="{BB962C8B-B14F-4D97-AF65-F5344CB8AC3E}">
        <p14:creationId xmlns:p14="http://schemas.microsoft.com/office/powerpoint/2010/main" val="344062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useo Sans 300" panose="0200000000000000000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20</a:t>
            </a:fld>
            <a:endParaRPr lang="en-US"/>
          </a:p>
        </p:txBody>
      </p:sp>
    </p:spTree>
    <p:extLst>
      <p:ext uri="{BB962C8B-B14F-4D97-AF65-F5344CB8AC3E}">
        <p14:creationId xmlns:p14="http://schemas.microsoft.com/office/powerpoint/2010/main" val="315410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199CF-EE5D-9241-9F07-970C0FC4DD27}" type="slidenum">
              <a:rPr lang="en-US" smtClean="0"/>
              <a:t>21</a:t>
            </a:fld>
            <a:endParaRPr lang="en-US"/>
          </a:p>
        </p:txBody>
      </p:sp>
    </p:spTree>
    <p:extLst>
      <p:ext uri="{BB962C8B-B14F-4D97-AF65-F5344CB8AC3E}">
        <p14:creationId xmlns:p14="http://schemas.microsoft.com/office/powerpoint/2010/main" val="209769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E417F-D62D-A750-B415-7A9119DD4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3FFCA-0C6E-9538-C03E-5A90AF2F1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0B140-9E14-14EA-B7B7-E29929BC5A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B4C029-478F-A12B-1374-0A0F832823AC}"/>
              </a:ext>
            </a:extLst>
          </p:cNvPr>
          <p:cNvSpPr>
            <a:spLocks noGrp="1"/>
          </p:cNvSpPr>
          <p:nvPr>
            <p:ph type="sldNum" sz="quarter" idx="5"/>
          </p:nvPr>
        </p:nvSpPr>
        <p:spPr/>
        <p:txBody>
          <a:bodyPr/>
          <a:lstStyle/>
          <a:p>
            <a:fld id="{4FD199CF-EE5D-9241-9F07-970C0FC4DD27}" type="slidenum">
              <a:rPr lang="en-US" smtClean="0"/>
              <a:t>22</a:t>
            </a:fld>
            <a:endParaRPr lang="en-US"/>
          </a:p>
        </p:txBody>
      </p:sp>
    </p:spTree>
    <p:extLst>
      <p:ext uri="{BB962C8B-B14F-4D97-AF65-F5344CB8AC3E}">
        <p14:creationId xmlns:p14="http://schemas.microsoft.com/office/powerpoint/2010/main" val="255590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23</a:t>
            </a:fld>
            <a:endParaRPr lang="en-US"/>
          </a:p>
        </p:txBody>
      </p:sp>
    </p:spTree>
    <p:extLst>
      <p:ext uri="{BB962C8B-B14F-4D97-AF65-F5344CB8AC3E}">
        <p14:creationId xmlns:p14="http://schemas.microsoft.com/office/powerpoint/2010/main" val="196915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199CF-EE5D-9241-9F07-970C0FC4DD27}" type="slidenum">
              <a:rPr lang="en-US" smtClean="0"/>
              <a:t>24</a:t>
            </a:fld>
            <a:endParaRPr lang="en-US"/>
          </a:p>
        </p:txBody>
      </p:sp>
    </p:spTree>
    <p:extLst>
      <p:ext uri="{BB962C8B-B14F-4D97-AF65-F5344CB8AC3E}">
        <p14:creationId xmlns:p14="http://schemas.microsoft.com/office/powerpoint/2010/main" val="357427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25</a:t>
            </a:fld>
            <a:endParaRPr lang="en-US"/>
          </a:p>
        </p:txBody>
      </p:sp>
    </p:spTree>
    <p:extLst>
      <p:ext uri="{BB962C8B-B14F-4D97-AF65-F5344CB8AC3E}">
        <p14:creationId xmlns:p14="http://schemas.microsoft.com/office/powerpoint/2010/main" val="2536223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26</a:t>
            </a:fld>
            <a:endParaRPr lang="en-US"/>
          </a:p>
        </p:txBody>
      </p:sp>
    </p:spTree>
    <p:extLst>
      <p:ext uri="{BB962C8B-B14F-4D97-AF65-F5344CB8AC3E}">
        <p14:creationId xmlns:p14="http://schemas.microsoft.com/office/powerpoint/2010/main" val="362545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27</a:t>
            </a:fld>
            <a:endParaRPr lang="en-US"/>
          </a:p>
        </p:txBody>
      </p:sp>
    </p:spTree>
    <p:extLst>
      <p:ext uri="{BB962C8B-B14F-4D97-AF65-F5344CB8AC3E}">
        <p14:creationId xmlns:p14="http://schemas.microsoft.com/office/powerpoint/2010/main" val="706398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28</a:t>
            </a:fld>
            <a:endParaRPr lang="en-US"/>
          </a:p>
        </p:txBody>
      </p:sp>
    </p:spTree>
    <p:extLst>
      <p:ext uri="{BB962C8B-B14F-4D97-AF65-F5344CB8AC3E}">
        <p14:creationId xmlns:p14="http://schemas.microsoft.com/office/powerpoint/2010/main" val="3667936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29</a:t>
            </a:fld>
            <a:endParaRPr lang="en-US"/>
          </a:p>
        </p:txBody>
      </p:sp>
    </p:spTree>
    <p:extLst>
      <p:ext uri="{BB962C8B-B14F-4D97-AF65-F5344CB8AC3E}">
        <p14:creationId xmlns:p14="http://schemas.microsoft.com/office/powerpoint/2010/main" val="274953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E6C6D-1FC8-0AB9-A00B-E0BF97BA0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B323-0C5C-CF5F-C20E-0C9B826DC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7E572-074C-78A5-97D4-FDA703A3F97C}"/>
              </a:ext>
            </a:extLst>
          </p:cNvPr>
          <p:cNvSpPr>
            <a:spLocks noGrp="1"/>
          </p:cNvSpPr>
          <p:nvPr>
            <p:ph type="body" idx="1"/>
          </p:nvPr>
        </p:nvSpPr>
        <p:spPr/>
        <p:txBody>
          <a:bodyPr/>
          <a:lstStyle/>
          <a:p>
            <a:r>
              <a:rPr lang="en-US" dirty="0">
                <a:hlinkClick r:id="rId3"/>
              </a:rPr>
              <a:t>https://accessible.canada.ca/creating-accessibility-standards/can-asc-312025-plain-language</a:t>
            </a:r>
            <a:endParaRPr lang="en-US" dirty="0"/>
          </a:p>
          <a:p>
            <a:endParaRPr lang="en-US" dirty="0"/>
          </a:p>
        </p:txBody>
      </p:sp>
      <p:sp>
        <p:nvSpPr>
          <p:cNvPr id="4" name="Slide Number Placeholder 3">
            <a:extLst>
              <a:ext uri="{FF2B5EF4-FFF2-40B4-BE49-F238E27FC236}">
                <a16:creationId xmlns:a16="http://schemas.microsoft.com/office/drawing/2014/main" id="{D2265C1C-9629-2F8A-5401-AD90F1109FDA}"/>
              </a:ext>
            </a:extLst>
          </p:cNvPr>
          <p:cNvSpPr>
            <a:spLocks noGrp="1"/>
          </p:cNvSpPr>
          <p:nvPr>
            <p:ph type="sldNum" sz="quarter" idx="5"/>
          </p:nvPr>
        </p:nvSpPr>
        <p:spPr/>
        <p:txBody>
          <a:bodyPr/>
          <a:lstStyle/>
          <a:p>
            <a:fld id="{4FD199CF-EE5D-9241-9F07-970C0FC4DD27}" type="slidenum">
              <a:rPr lang="en-US" smtClean="0"/>
              <a:t>3</a:t>
            </a:fld>
            <a:endParaRPr lang="en-US"/>
          </a:p>
        </p:txBody>
      </p:sp>
    </p:spTree>
    <p:extLst>
      <p:ext uri="{BB962C8B-B14F-4D97-AF65-F5344CB8AC3E}">
        <p14:creationId xmlns:p14="http://schemas.microsoft.com/office/powerpoint/2010/main" val="651570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30</a:t>
            </a:fld>
            <a:endParaRPr lang="en-US"/>
          </a:p>
        </p:txBody>
      </p:sp>
    </p:spTree>
    <p:extLst>
      <p:ext uri="{BB962C8B-B14F-4D97-AF65-F5344CB8AC3E}">
        <p14:creationId xmlns:p14="http://schemas.microsoft.com/office/powerpoint/2010/main" val="157394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31</a:t>
            </a:fld>
            <a:endParaRPr lang="en-US"/>
          </a:p>
        </p:txBody>
      </p:sp>
    </p:spTree>
    <p:extLst>
      <p:ext uri="{BB962C8B-B14F-4D97-AF65-F5344CB8AC3E}">
        <p14:creationId xmlns:p14="http://schemas.microsoft.com/office/powerpoint/2010/main" val="709157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sz="1200" dirty="0">
                <a:effectLst/>
                <a:latin typeface="Museo Sans 300" panose="02000000000000000000"/>
                <a:ea typeface="Calibri" panose="020F0502020204030204" pitchFamily="34" charset="0"/>
                <a:cs typeface="Helvetica" panose="020B0604020202020204" pitchFamily="34" charset="0"/>
              </a:rPr>
            </a:br>
            <a:endParaRPr lang="en-CA" sz="1200" dirty="0">
              <a:effectLst/>
              <a:latin typeface="Museo Sans 300" panose="02000000000000000000"/>
              <a:ea typeface="Calibri" panose="020F0502020204030204" pitchFamily="34" charset="0"/>
              <a:cs typeface="Helvetica"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32</a:t>
            </a:fld>
            <a:endParaRPr lang="en-US"/>
          </a:p>
        </p:txBody>
      </p:sp>
    </p:spTree>
    <p:extLst>
      <p:ext uri="{BB962C8B-B14F-4D97-AF65-F5344CB8AC3E}">
        <p14:creationId xmlns:p14="http://schemas.microsoft.com/office/powerpoint/2010/main" val="2430100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199CF-EE5D-9241-9F07-970C0FC4DD27}" type="slidenum">
              <a:rPr lang="en-US" smtClean="0"/>
              <a:t>33</a:t>
            </a:fld>
            <a:endParaRPr lang="en-US"/>
          </a:p>
        </p:txBody>
      </p:sp>
    </p:spTree>
    <p:extLst>
      <p:ext uri="{BB962C8B-B14F-4D97-AF65-F5344CB8AC3E}">
        <p14:creationId xmlns:p14="http://schemas.microsoft.com/office/powerpoint/2010/main" val="183129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62841-FB97-5387-DEFD-FCDCE41A7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F5C82-D959-8638-F4A4-26CFBA9C6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F4124-A7C9-ED5D-9C54-1A61C6C7B3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D5863-032F-C92E-8770-2C59257B2BBB}"/>
              </a:ext>
            </a:extLst>
          </p:cNvPr>
          <p:cNvSpPr>
            <a:spLocks noGrp="1"/>
          </p:cNvSpPr>
          <p:nvPr>
            <p:ph type="sldNum" sz="quarter" idx="5"/>
          </p:nvPr>
        </p:nvSpPr>
        <p:spPr/>
        <p:txBody>
          <a:bodyPr/>
          <a:lstStyle/>
          <a:p>
            <a:fld id="{4FD199CF-EE5D-9241-9F07-970C0FC4DD27}" type="slidenum">
              <a:rPr lang="en-US" smtClean="0"/>
              <a:t>4</a:t>
            </a:fld>
            <a:endParaRPr lang="en-US"/>
          </a:p>
        </p:txBody>
      </p:sp>
    </p:spTree>
    <p:extLst>
      <p:ext uri="{BB962C8B-B14F-4D97-AF65-F5344CB8AC3E}">
        <p14:creationId xmlns:p14="http://schemas.microsoft.com/office/powerpoint/2010/main" val="332141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6D9F3-1FA7-4F2B-2E9C-FAF8DC98A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9395C-FE55-BFCB-E065-DF2EC71BD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ABAD9-B4F9-2DE7-D8B0-288ECC62B091}"/>
              </a:ext>
            </a:extLst>
          </p:cNvPr>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FD3CAD3-8561-FB71-9757-C5B7B07C4C46}"/>
              </a:ext>
            </a:extLst>
          </p:cNvPr>
          <p:cNvSpPr>
            <a:spLocks noGrp="1"/>
          </p:cNvSpPr>
          <p:nvPr>
            <p:ph type="sldNum" sz="quarter" idx="5"/>
          </p:nvPr>
        </p:nvSpPr>
        <p:spPr/>
        <p:txBody>
          <a:bodyPr/>
          <a:lstStyle/>
          <a:p>
            <a:fld id="{4FD199CF-EE5D-9241-9F07-970C0FC4DD27}" type="slidenum">
              <a:rPr lang="en-US" smtClean="0"/>
              <a:t>5</a:t>
            </a:fld>
            <a:endParaRPr lang="en-US"/>
          </a:p>
        </p:txBody>
      </p:sp>
    </p:spTree>
    <p:extLst>
      <p:ext uri="{BB962C8B-B14F-4D97-AF65-F5344CB8AC3E}">
        <p14:creationId xmlns:p14="http://schemas.microsoft.com/office/powerpoint/2010/main" val="27810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6</a:t>
            </a:fld>
            <a:endParaRPr lang="en-US"/>
          </a:p>
        </p:txBody>
      </p:sp>
    </p:spTree>
    <p:extLst>
      <p:ext uri="{BB962C8B-B14F-4D97-AF65-F5344CB8AC3E}">
        <p14:creationId xmlns:p14="http://schemas.microsoft.com/office/powerpoint/2010/main" val="194863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199CF-EE5D-9241-9F07-970C0FC4DD27}" type="slidenum">
              <a:rPr lang="en-US" smtClean="0"/>
              <a:t>7</a:t>
            </a:fld>
            <a:endParaRPr lang="en-US"/>
          </a:p>
        </p:txBody>
      </p:sp>
    </p:spTree>
    <p:extLst>
      <p:ext uri="{BB962C8B-B14F-4D97-AF65-F5344CB8AC3E}">
        <p14:creationId xmlns:p14="http://schemas.microsoft.com/office/powerpoint/2010/main" val="394194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8</a:t>
            </a:fld>
            <a:endParaRPr lang="en-US"/>
          </a:p>
        </p:txBody>
      </p:sp>
    </p:spTree>
    <p:extLst>
      <p:ext uri="{BB962C8B-B14F-4D97-AF65-F5344CB8AC3E}">
        <p14:creationId xmlns:p14="http://schemas.microsoft.com/office/powerpoint/2010/main" val="348838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D199CF-EE5D-9241-9F07-970C0FC4DD27}" type="slidenum">
              <a:rPr lang="en-US" smtClean="0"/>
              <a:t>9</a:t>
            </a:fld>
            <a:endParaRPr lang="en-US"/>
          </a:p>
        </p:txBody>
      </p:sp>
    </p:spTree>
    <p:extLst>
      <p:ext uri="{BB962C8B-B14F-4D97-AF65-F5344CB8AC3E}">
        <p14:creationId xmlns:p14="http://schemas.microsoft.com/office/powerpoint/2010/main" val="344959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80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5573" y="1609984"/>
            <a:ext cx="3836155" cy="3254624"/>
          </a:xfrm>
        </p:spPr>
        <p:txBody>
          <a:bodyPr anchor="t">
            <a:noAutofit/>
          </a:bodyPr>
          <a:lstStyle>
            <a:lvl1pPr algn="l">
              <a:lnSpc>
                <a:spcPct val="90000"/>
              </a:lnSpc>
              <a:defRPr sz="3200" b="1" i="0" cap="none" baseline="0">
                <a:solidFill>
                  <a:schemeClr val="bg1"/>
                </a:solidFill>
                <a:effectLst/>
                <a:latin typeface="Museo Sans 700" panose="02000000000000000000" pitchFamily="2" charset="77"/>
                <a:cs typeface="Arial" panose="020B0604020202020204" pitchFamily="34" charset="0"/>
              </a:defRPr>
            </a:lvl1pPr>
          </a:lstStyle>
          <a:p>
            <a:r>
              <a:rPr lang="en-US" dirty="0"/>
              <a:t>Presentation title </a:t>
            </a:r>
            <a:br>
              <a:rPr lang="en-US" dirty="0"/>
            </a:br>
            <a:r>
              <a:rPr lang="en-US" dirty="0"/>
              <a:t>goes here</a:t>
            </a:r>
          </a:p>
        </p:txBody>
      </p:sp>
      <p:sp>
        <p:nvSpPr>
          <p:cNvPr id="5" name="Text Placeholder 4">
            <a:extLst>
              <a:ext uri="{FF2B5EF4-FFF2-40B4-BE49-F238E27FC236}">
                <a16:creationId xmlns:a16="http://schemas.microsoft.com/office/drawing/2014/main" id="{1EB954B2-996C-3B4B-9D3B-E4871C2A52A8}"/>
              </a:ext>
            </a:extLst>
          </p:cNvPr>
          <p:cNvSpPr>
            <a:spLocks noGrp="1"/>
          </p:cNvSpPr>
          <p:nvPr>
            <p:ph type="body" sz="quarter" idx="12" hasCustomPrompt="1"/>
          </p:nvPr>
        </p:nvSpPr>
        <p:spPr>
          <a:xfrm>
            <a:off x="845573" y="890494"/>
            <a:ext cx="3836155" cy="494530"/>
          </a:xfrm>
        </p:spPr>
        <p:txBody>
          <a:bodyPr anchor="b"/>
          <a:lstStyle>
            <a:lvl1pPr marL="0" indent="0">
              <a:buNone/>
              <a:defRPr b="1">
                <a:solidFill>
                  <a:schemeClr val="accent6"/>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 Label To Go Here</a:t>
            </a:r>
          </a:p>
        </p:txBody>
      </p:sp>
      <p:sp>
        <p:nvSpPr>
          <p:cNvPr id="6" name="Picture Placeholder 5">
            <a:extLst>
              <a:ext uri="{FF2B5EF4-FFF2-40B4-BE49-F238E27FC236}">
                <a16:creationId xmlns:a16="http://schemas.microsoft.com/office/drawing/2014/main" id="{CFC810D4-8F92-D343-83EC-9480C808C319}"/>
              </a:ext>
            </a:extLst>
          </p:cNvPr>
          <p:cNvSpPr>
            <a:spLocks noGrp="1"/>
          </p:cNvSpPr>
          <p:nvPr>
            <p:ph type="pic" sz="quarter" idx="13"/>
          </p:nvPr>
        </p:nvSpPr>
        <p:spPr>
          <a:xfrm>
            <a:off x="5175250" y="874712"/>
            <a:ext cx="7016750" cy="5108575"/>
          </a:xfrm>
          <a:pattFill prst="pct5">
            <a:fgClr>
              <a:schemeClr val="accent1"/>
            </a:fgClr>
            <a:bgClr>
              <a:schemeClr val="bg1"/>
            </a:bgClr>
          </a:pattFill>
        </p:spPr>
        <p:txBody>
          <a:bodyPr/>
          <a:lstStyle>
            <a:lvl1pPr>
              <a:buNone/>
              <a:defRPr/>
            </a:lvl1pPr>
          </a:lstStyle>
          <a:p>
            <a:r>
              <a:rPr lang="en-US"/>
              <a:t>Click icon to add picture</a:t>
            </a:r>
            <a:endParaRPr lang="en-US" dirty="0"/>
          </a:p>
        </p:txBody>
      </p:sp>
      <p:pic>
        <p:nvPicPr>
          <p:cNvPr id="13" name="Picture 7">
            <a:extLst>
              <a:ext uri="{FF2B5EF4-FFF2-40B4-BE49-F238E27FC236}">
                <a16:creationId xmlns:a16="http://schemas.microsoft.com/office/drawing/2014/main" id="{74E97F83-964F-2647-88AE-4A514A65AD9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15911" y="5248016"/>
            <a:ext cx="1424589" cy="735271"/>
          </a:xfrm>
          <a:prstGeom prst="rect">
            <a:avLst/>
          </a:prstGeom>
        </p:spPr>
      </p:pic>
    </p:spTree>
    <p:extLst>
      <p:ext uri="{BB962C8B-B14F-4D97-AF65-F5344CB8AC3E}">
        <p14:creationId xmlns:p14="http://schemas.microsoft.com/office/powerpoint/2010/main" val="134008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Divider_Solid">
    <p:bg>
      <p:bgPr>
        <a:gradFill>
          <a:gsLst>
            <a:gs pos="100000">
              <a:schemeClr val="accent6"/>
            </a:gs>
            <a:gs pos="80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38200" y="948127"/>
            <a:ext cx="9613711" cy="4961745"/>
          </a:xfrm>
        </p:spPr>
        <p:txBody>
          <a:bodyPr anchor="ctr">
            <a:noAutofit/>
          </a:bodyPr>
          <a:lstStyle>
            <a:lvl1pPr>
              <a:lnSpc>
                <a:spcPct val="80000"/>
              </a:lnSpc>
              <a:defRPr sz="6600" b="1" i="0" cap="none" baseline="0">
                <a:solidFill>
                  <a:schemeClr val="bg1"/>
                </a:solidFill>
                <a:latin typeface="Museo Sans 700" panose="02000000000000000000" pitchFamily="2" charset="77"/>
                <a:cs typeface="Arial" panose="020B0604020202020204" pitchFamily="34" charset="0"/>
              </a:defRPr>
            </a:lvl1pPr>
          </a:lstStyle>
          <a:p>
            <a:r>
              <a:rPr lang="en-US"/>
              <a:t>Click to edit Master title style</a:t>
            </a:r>
            <a:endParaRPr lang="en-US" dirty="0"/>
          </a:p>
        </p:txBody>
      </p:sp>
      <p:pic>
        <p:nvPicPr>
          <p:cNvPr id="12" name="Picture 7">
            <a:extLst>
              <a:ext uri="{FF2B5EF4-FFF2-40B4-BE49-F238E27FC236}">
                <a16:creationId xmlns:a16="http://schemas.microsoft.com/office/drawing/2014/main" id="{A05F98AE-971F-0C49-AA23-24E8339EA3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5013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oints + Icons">
    <p:bg>
      <p:bgPr>
        <a:gradFill flip="none" rotWithShape="1">
          <a:gsLst>
            <a:gs pos="0">
              <a:schemeClr val="accent6"/>
            </a:gs>
            <a:gs pos="79000">
              <a:schemeClr val="accent5"/>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DF37C1EA-C47D-A148-B7BC-292527B7BFE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451911" y="6038505"/>
            <a:ext cx="1054261" cy="544134"/>
          </a:xfrm>
          <a:prstGeom prst="rect">
            <a:avLst/>
          </a:prstGeom>
        </p:spPr>
      </p:pic>
      <p:sp>
        <p:nvSpPr>
          <p:cNvPr id="2" name="Title 1">
            <a:extLst>
              <a:ext uri="{FF2B5EF4-FFF2-40B4-BE49-F238E27FC236}">
                <a16:creationId xmlns:a16="http://schemas.microsoft.com/office/drawing/2014/main" id="{4039E31E-6D79-9E4A-8EDB-E467404A0D7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4AFB7FD1-96AB-E84C-84B4-339455625751}"/>
              </a:ext>
            </a:extLst>
          </p:cNvPr>
          <p:cNvSpPr>
            <a:spLocks noGrp="1"/>
          </p:cNvSpPr>
          <p:nvPr>
            <p:ph type="body" sz="quarter" idx="10"/>
          </p:nvPr>
        </p:nvSpPr>
        <p:spPr>
          <a:xfrm>
            <a:off x="1586208" y="2232965"/>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67D745DA-1C47-5045-88F3-B0B8CF9618EE}"/>
              </a:ext>
            </a:extLst>
          </p:cNvPr>
          <p:cNvCxnSpPr>
            <a:cxnSpLocks/>
          </p:cNvCxnSpPr>
          <p:nvPr userDrawn="1"/>
        </p:nvCxnSpPr>
        <p:spPr>
          <a:xfrm>
            <a:off x="715529" y="3433088"/>
            <a:ext cx="32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6">
            <a:extLst>
              <a:ext uri="{FF2B5EF4-FFF2-40B4-BE49-F238E27FC236}">
                <a16:creationId xmlns:a16="http://schemas.microsoft.com/office/drawing/2014/main" id="{A79DC89B-4CC3-7046-B9F6-23A148AFFF52}"/>
              </a:ext>
            </a:extLst>
          </p:cNvPr>
          <p:cNvSpPr>
            <a:spLocks noGrp="1"/>
          </p:cNvSpPr>
          <p:nvPr>
            <p:ph type="body" sz="quarter" idx="11"/>
          </p:nvPr>
        </p:nvSpPr>
        <p:spPr>
          <a:xfrm>
            <a:off x="5261548" y="2232965"/>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AC3DD3FE-4467-944F-900C-D1FB3A391403}"/>
              </a:ext>
            </a:extLst>
          </p:cNvPr>
          <p:cNvCxnSpPr>
            <a:cxnSpLocks/>
          </p:cNvCxnSpPr>
          <p:nvPr userDrawn="1"/>
        </p:nvCxnSpPr>
        <p:spPr>
          <a:xfrm>
            <a:off x="4390869" y="3433088"/>
            <a:ext cx="32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Placeholder 6">
            <a:extLst>
              <a:ext uri="{FF2B5EF4-FFF2-40B4-BE49-F238E27FC236}">
                <a16:creationId xmlns:a16="http://schemas.microsoft.com/office/drawing/2014/main" id="{0EE1D67B-E81F-1C48-AC64-B27584C8619D}"/>
              </a:ext>
            </a:extLst>
          </p:cNvPr>
          <p:cNvSpPr>
            <a:spLocks noGrp="1"/>
          </p:cNvSpPr>
          <p:nvPr>
            <p:ph type="body" sz="quarter" idx="12"/>
          </p:nvPr>
        </p:nvSpPr>
        <p:spPr>
          <a:xfrm>
            <a:off x="8985354" y="2232965"/>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F074EFC9-C097-184D-9CE9-013E3D298515}"/>
              </a:ext>
            </a:extLst>
          </p:cNvPr>
          <p:cNvCxnSpPr>
            <a:cxnSpLocks/>
          </p:cNvCxnSpPr>
          <p:nvPr userDrawn="1"/>
        </p:nvCxnSpPr>
        <p:spPr>
          <a:xfrm>
            <a:off x="8114675" y="3433088"/>
            <a:ext cx="32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6">
            <a:extLst>
              <a:ext uri="{FF2B5EF4-FFF2-40B4-BE49-F238E27FC236}">
                <a16:creationId xmlns:a16="http://schemas.microsoft.com/office/drawing/2014/main" id="{07CAE9BE-3D02-5B49-8B0E-377663DB2B8D}"/>
              </a:ext>
            </a:extLst>
          </p:cNvPr>
          <p:cNvSpPr>
            <a:spLocks noGrp="1"/>
          </p:cNvSpPr>
          <p:nvPr>
            <p:ph type="body" sz="quarter" idx="13"/>
          </p:nvPr>
        </p:nvSpPr>
        <p:spPr>
          <a:xfrm>
            <a:off x="1586208" y="3582076"/>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cxnSp>
        <p:nvCxnSpPr>
          <p:cNvPr id="36" name="Straight Connector 35">
            <a:extLst>
              <a:ext uri="{FF2B5EF4-FFF2-40B4-BE49-F238E27FC236}">
                <a16:creationId xmlns:a16="http://schemas.microsoft.com/office/drawing/2014/main" id="{4B7C56AB-6120-D840-B8B2-0F8DFDAC607B}"/>
              </a:ext>
            </a:extLst>
          </p:cNvPr>
          <p:cNvCxnSpPr>
            <a:cxnSpLocks/>
          </p:cNvCxnSpPr>
          <p:nvPr userDrawn="1"/>
        </p:nvCxnSpPr>
        <p:spPr>
          <a:xfrm>
            <a:off x="715529" y="4797189"/>
            <a:ext cx="32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 Placeholder 6">
            <a:extLst>
              <a:ext uri="{FF2B5EF4-FFF2-40B4-BE49-F238E27FC236}">
                <a16:creationId xmlns:a16="http://schemas.microsoft.com/office/drawing/2014/main" id="{543A6AE2-AB78-7544-A45F-67E914B28AAF}"/>
              </a:ext>
            </a:extLst>
          </p:cNvPr>
          <p:cNvSpPr>
            <a:spLocks noGrp="1"/>
          </p:cNvSpPr>
          <p:nvPr>
            <p:ph type="body" sz="quarter" idx="14"/>
          </p:nvPr>
        </p:nvSpPr>
        <p:spPr>
          <a:xfrm>
            <a:off x="5261548" y="3582076"/>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cxnSp>
        <p:nvCxnSpPr>
          <p:cNvPr id="38" name="Straight Connector 37">
            <a:extLst>
              <a:ext uri="{FF2B5EF4-FFF2-40B4-BE49-F238E27FC236}">
                <a16:creationId xmlns:a16="http://schemas.microsoft.com/office/drawing/2014/main" id="{43A8D31C-6FC6-1F49-B700-C17C7023B92B}"/>
              </a:ext>
            </a:extLst>
          </p:cNvPr>
          <p:cNvCxnSpPr>
            <a:cxnSpLocks/>
          </p:cNvCxnSpPr>
          <p:nvPr userDrawn="1"/>
        </p:nvCxnSpPr>
        <p:spPr>
          <a:xfrm>
            <a:off x="4390869" y="4797189"/>
            <a:ext cx="32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6">
            <a:extLst>
              <a:ext uri="{FF2B5EF4-FFF2-40B4-BE49-F238E27FC236}">
                <a16:creationId xmlns:a16="http://schemas.microsoft.com/office/drawing/2014/main" id="{FB3CBBF3-5877-674B-8F82-228055B7232A}"/>
              </a:ext>
            </a:extLst>
          </p:cNvPr>
          <p:cNvSpPr>
            <a:spLocks noGrp="1"/>
          </p:cNvSpPr>
          <p:nvPr>
            <p:ph type="body" sz="quarter" idx="15"/>
          </p:nvPr>
        </p:nvSpPr>
        <p:spPr>
          <a:xfrm>
            <a:off x="8985354" y="3582076"/>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cxnSp>
        <p:nvCxnSpPr>
          <p:cNvPr id="40" name="Straight Connector 39">
            <a:extLst>
              <a:ext uri="{FF2B5EF4-FFF2-40B4-BE49-F238E27FC236}">
                <a16:creationId xmlns:a16="http://schemas.microsoft.com/office/drawing/2014/main" id="{ABF47D4B-B834-9949-B8A6-561BD5A2A6EA}"/>
              </a:ext>
            </a:extLst>
          </p:cNvPr>
          <p:cNvCxnSpPr>
            <a:cxnSpLocks/>
          </p:cNvCxnSpPr>
          <p:nvPr userDrawn="1"/>
        </p:nvCxnSpPr>
        <p:spPr>
          <a:xfrm>
            <a:off x="8114675" y="4797189"/>
            <a:ext cx="32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6">
            <a:extLst>
              <a:ext uri="{FF2B5EF4-FFF2-40B4-BE49-F238E27FC236}">
                <a16:creationId xmlns:a16="http://schemas.microsoft.com/office/drawing/2014/main" id="{5F364A2D-F636-AD49-AED6-64B1D1507A47}"/>
              </a:ext>
            </a:extLst>
          </p:cNvPr>
          <p:cNvSpPr>
            <a:spLocks noGrp="1"/>
          </p:cNvSpPr>
          <p:nvPr>
            <p:ph type="body" sz="quarter" idx="16"/>
          </p:nvPr>
        </p:nvSpPr>
        <p:spPr>
          <a:xfrm>
            <a:off x="1586208" y="4931188"/>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sp>
        <p:nvSpPr>
          <p:cNvPr id="43" name="Text Placeholder 6">
            <a:extLst>
              <a:ext uri="{FF2B5EF4-FFF2-40B4-BE49-F238E27FC236}">
                <a16:creationId xmlns:a16="http://schemas.microsoft.com/office/drawing/2014/main" id="{12964DEC-E340-BF4F-B423-3D7B78033941}"/>
              </a:ext>
            </a:extLst>
          </p:cNvPr>
          <p:cNvSpPr>
            <a:spLocks noGrp="1"/>
          </p:cNvSpPr>
          <p:nvPr>
            <p:ph type="body" sz="quarter" idx="17"/>
          </p:nvPr>
        </p:nvSpPr>
        <p:spPr>
          <a:xfrm>
            <a:off x="5261548" y="4931188"/>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sp>
        <p:nvSpPr>
          <p:cNvPr id="45" name="Text Placeholder 6">
            <a:extLst>
              <a:ext uri="{FF2B5EF4-FFF2-40B4-BE49-F238E27FC236}">
                <a16:creationId xmlns:a16="http://schemas.microsoft.com/office/drawing/2014/main" id="{45EB7878-4341-174E-9F70-E61A1D019844}"/>
              </a:ext>
            </a:extLst>
          </p:cNvPr>
          <p:cNvSpPr>
            <a:spLocks noGrp="1"/>
          </p:cNvSpPr>
          <p:nvPr>
            <p:ph type="body" sz="quarter" idx="18"/>
          </p:nvPr>
        </p:nvSpPr>
        <p:spPr>
          <a:xfrm>
            <a:off x="8985354" y="4931188"/>
            <a:ext cx="2369321" cy="1065213"/>
          </a:xfrm>
        </p:spPr>
        <p:txBody>
          <a:bodyPr anchor="ctr"/>
          <a:lstStyle>
            <a:lvl1pPr marL="0" indent="0" algn="l">
              <a:lnSpc>
                <a:spcPct val="90000"/>
              </a:lnSpc>
              <a:buNone/>
              <a:defRPr sz="1800" b="1" i="0">
                <a:solidFill>
                  <a:schemeClr val="bg1"/>
                </a:solidFill>
                <a:latin typeface="Museo Sans 700" panose="02000000000000000000" pitchFamily="2" charset="77"/>
              </a:defRPr>
            </a:lvl1pPr>
            <a:lvl2pPr>
              <a:buNone/>
              <a:defRPr/>
            </a:lvl2pPr>
            <a:lvl3pPr>
              <a:buNone/>
              <a:defRPr/>
            </a:lvl3pPr>
            <a:lvl4pPr>
              <a:buNone/>
              <a:defRPr/>
            </a:lvl4pPr>
            <a:lvl5pPr>
              <a:buNone/>
              <a:defRPr/>
            </a:lvl5pPr>
          </a:lstStyle>
          <a:p>
            <a:pPr lvl="0"/>
            <a:r>
              <a:rPr lang="en-US"/>
              <a:t>Click to edit Master text styles</a:t>
            </a:r>
          </a:p>
        </p:txBody>
      </p:sp>
      <p:sp>
        <p:nvSpPr>
          <p:cNvPr id="48" name="Picture Placeholder 47">
            <a:extLst>
              <a:ext uri="{FF2B5EF4-FFF2-40B4-BE49-F238E27FC236}">
                <a16:creationId xmlns:a16="http://schemas.microsoft.com/office/drawing/2014/main" id="{FB04EDD5-6A45-5B4F-A6FB-7AA4DAD99728}"/>
              </a:ext>
            </a:extLst>
          </p:cNvPr>
          <p:cNvSpPr>
            <a:spLocks noGrp="1"/>
          </p:cNvSpPr>
          <p:nvPr>
            <p:ph type="pic" sz="quarter" idx="19" hasCustomPrompt="1"/>
          </p:nvPr>
        </p:nvSpPr>
        <p:spPr>
          <a:xfrm>
            <a:off x="715529" y="2338851"/>
            <a:ext cx="779384" cy="779384"/>
          </a:xfrm>
          <a:prstGeom prst="ellipse">
            <a:avLst/>
          </a:prstGeom>
          <a:noFill/>
        </p:spPr>
        <p:txBody>
          <a:bodyPr/>
          <a:lstStyle>
            <a:lvl1pPr>
              <a:buNone/>
              <a:defRPr/>
            </a:lvl1pPr>
          </a:lstStyle>
          <a:p>
            <a:r>
              <a:rPr lang="en-US" dirty="0"/>
              <a:t> </a:t>
            </a:r>
          </a:p>
        </p:txBody>
      </p:sp>
      <p:sp>
        <p:nvSpPr>
          <p:cNvPr id="50" name="Picture Placeholder 47">
            <a:extLst>
              <a:ext uri="{FF2B5EF4-FFF2-40B4-BE49-F238E27FC236}">
                <a16:creationId xmlns:a16="http://schemas.microsoft.com/office/drawing/2014/main" id="{C3332E7E-7D9E-464F-ABDA-C0AE1AD5700C}"/>
              </a:ext>
            </a:extLst>
          </p:cNvPr>
          <p:cNvSpPr>
            <a:spLocks noGrp="1"/>
          </p:cNvSpPr>
          <p:nvPr>
            <p:ph type="pic" sz="quarter" idx="20" hasCustomPrompt="1"/>
          </p:nvPr>
        </p:nvSpPr>
        <p:spPr>
          <a:xfrm>
            <a:off x="715529" y="3725447"/>
            <a:ext cx="779384" cy="779384"/>
          </a:xfrm>
          <a:prstGeom prst="ellipse">
            <a:avLst/>
          </a:prstGeom>
          <a:noFill/>
        </p:spPr>
        <p:txBody>
          <a:bodyPr/>
          <a:lstStyle>
            <a:lvl1pPr>
              <a:buNone/>
              <a:defRPr/>
            </a:lvl1pPr>
          </a:lstStyle>
          <a:p>
            <a:r>
              <a:rPr lang="en-US" dirty="0"/>
              <a:t> </a:t>
            </a:r>
          </a:p>
        </p:txBody>
      </p:sp>
      <p:sp>
        <p:nvSpPr>
          <p:cNvPr id="51" name="Picture Placeholder 47">
            <a:extLst>
              <a:ext uri="{FF2B5EF4-FFF2-40B4-BE49-F238E27FC236}">
                <a16:creationId xmlns:a16="http://schemas.microsoft.com/office/drawing/2014/main" id="{07CD04E4-535D-E244-93F4-597D76703935}"/>
              </a:ext>
            </a:extLst>
          </p:cNvPr>
          <p:cNvSpPr>
            <a:spLocks noGrp="1"/>
          </p:cNvSpPr>
          <p:nvPr>
            <p:ph type="pic" sz="quarter" idx="21" hasCustomPrompt="1"/>
          </p:nvPr>
        </p:nvSpPr>
        <p:spPr>
          <a:xfrm>
            <a:off x="715529" y="5067058"/>
            <a:ext cx="779384" cy="779384"/>
          </a:xfrm>
          <a:prstGeom prst="ellipse">
            <a:avLst/>
          </a:prstGeom>
          <a:noFill/>
        </p:spPr>
        <p:txBody>
          <a:bodyPr/>
          <a:lstStyle>
            <a:lvl1pPr>
              <a:buNone/>
              <a:defRPr/>
            </a:lvl1pPr>
          </a:lstStyle>
          <a:p>
            <a:r>
              <a:rPr lang="en-US" dirty="0"/>
              <a:t> </a:t>
            </a:r>
          </a:p>
        </p:txBody>
      </p:sp>
      <p:sp>
        <p:nvSpPr>
          <p:cNvPr id="52" name="Picture Placeholder 47">
            <a:extLst>
              <a:ext uri="{FF2B5EF4-FFF2-40B4-BE49-F238E27FC236}">
                <a16:creationId xmlns:a16="http://schemas.microsoft.com/office/drawing/2014/main" id="{0FBDD067-4123-3F41-B84B-B553E5075FDD}"/>
              </a:ext>
            </a:extLst>
          </p:cNvPr>
          <p:cNvSpPr>
            <a:spLocks noGrp="1"/>
          </p:cNvSpPr>
          <p:nvPr>
            <p:ph type="pic" sz="quarter" idx="22" hasCustomPrompt="1"/>
          </p:nvPr>
        </p:nvSpPr>
        <p:spPr>
          <a:xfrm>
            <a:off x="4388050" y="2338851"/>
            <a:ext cx="779384" cy="779384"/>
          </a:xfrm>
          <a:prstGeom prst="ellipse">
            <a:avLst/>
          </a:prstGeom>
          <a:noFill/>
        </p:spPr>
        <p:txBody>
          <a:bodyPr/>
          <a:lstStyle>
            <a:lvl1pPr>
              <a:buNone/>
              <a:defRPr/>
            </a:lvl1pPr>
          </a:lstStyle>
          <a:p>
            <a:r>
              <a:rPr lang="en-US" dirty="0"/>
              <a:t> </a:t>
            </a:r>
          </a:p>
        </p:txBody>
      </p:sp>
      <p:sp>
        <p:nvSpPr>
          <p:cNvPr id="53" name="Picture Placeholder 47">
            <a:extLst>
              <a:ext uri="{FF2B5EF4-FFF2-40B4-BE49-F238E27FC236}">
                <a16:creationId xmlns:a16="http://schemas.microsoft.com/office/drawing/2014/main" id="{C788E6CB-AE33-914C-9624-B137F4FB3347}"/>
              </a:ext>
            </a:extLst>
          </p:cNvPr>
          <p:cNvSpPr>
            <a:spLocks noGrp="1"/>
          </p:cNvSpPr>
          <p:nvPr>
            <p:ph type="pic" sz="quarter" idx="23" hasCustomPrompt="1"/>
          </p:nvPr>
        </p:nvSpPr>
        <p:spPr>
          <a:xfrm>
            <a:off x="4388050" y="3725447"/>
            <a:ext cx="779384" cy="779384"/>
          </a:xfrm>
          <a:prstGeom prst="ellipse">
            <a:avLst/>
          </a:prstGeom>
          <a:noFill/>
        </p:spPr>
        <p:txBody>
          <a:bodyPr/>
          <a:lstStyle>
            <a:lvl1pPr>
              <a:buNone/>
              <a:defRPr/>
            </a:lvl1pPr>
          </a:lstStyle>
          <a:p>
            <a:r>
              <a:rPr lang="en-US" dirty="0"/>
              <a:t> </a:t>
            </a:r>
          </a:p>
        </p:txBody>
      </p:sp>
      <p:sp>
        <p:nvSpPr>
          <p:cNvPr id="54" name="Picture Placeholder 47">
            <a:extLst>
              <a:ext uri="{FF2B5EF4-FFF2-40B4-BE49-F238E27FC236}">
                <a16:creationId xmlns:a16="http://schemas.microsoft.com/office/drawing/2014/main" id="{1538DA10-D95B-C84C-B55B-CEEB8E1FEED6}"/>
              </a:ext>
            </a:extLst>
          </p:cNvPr>
          <p:cNvSpPr>
            <a:spLocks noGrp="1"/>
          </p:cNvSpPr>
          <p:nvPr>
            <p:ph type="pic" sz="quarter" idx="24" hasCustomPrompt="1"/>
          </p:nvPr>
        </p:nvSpPr>
        <p:spPr>
          <a:xfrm>
            <a:off x="4388050" y="5067058"/>
            <a:ext cx="779384" cy="779384"/>
          </a:xfrm>
          <a:prstGeom prst="ellipse">
            <a:avLst/>
          </a:prstGeom>
          <a:noFill/>
        </p:spPr>
        <p:txBody>
          <a:bodyPr/>
          <a:lstStyle>
            <a:lvl1pPr>
              <a:buNone/>
              <a:defRPr/>
            </a:lvl1pPr>
          </a:lstStyle>
          <a:p>
            <a:r>
              <a:rPr lang="en-US" dirty="0"/>
              <a:t> </a:t>
            </a:r>
          </a:p>
        </p:txBody>
      </p:sp>
      <p:sp>
        <p:nvSpPr>
          <p:cNvPr id="55" name="Picture Placeholder 47">
            <a:extLst>
              <a:ext uri="{FF2B5EF4-FFF2-40B4-BE49-F238E27FC236}">
                <a16:creationId xmlns:a16="http://schemas.microsoft.com/office/drawing/2014/main" id="{59A37C1E-DA04-CA4D-99E7-6E7C45DC8033}"/>
              </a:ext>
            </a:extLst>
          </p:cNvPr>
          <p:cNvSpPr>
            <a:spLocks noGrp="1"/>
          </p:cNvSpPr>
          <p:nvPr>
            <p:ph type="pic" sz="quarter" idx="25" hasCustomPrompt="1"/>
          </p:nvPr>
        </p:nvSpPr>
        <p:spPr>
          <a:xfrm>
            <a:off x="8114675" y="2338851"/>
            <a:ext cx="779384" cy="779384"/>
          </a:xfrm>
          <a:prstGeom prst="ellipse">
            <a:avLst/>
          </a:prstGeom>
          <a:noFill/>
        </p:spPr>
        <p:txBody>
          <a:bodyPr/>
          <a:lstStyle>
            <a:lvl1pPr>
              <a:buNone/>
              <a:defRPr/>
            </a:lvl1pPr>
          </a:lstStyle>
          <a:p>
            <a:r>
              <a:rPr lang="en-US" dirty="0"/>
              <a:t> </a:t>
            </a:r>
          </a:p>
        </p:txBody>
      </p:sp>
      <p:sp>
        <p:nvSpPr>
          <p:cNvPr id="56" name="Picture Placeholder 47">
            <a:extLst>
              <a:ext uri="{FF2B5EF4-FFF2-40B4-BE49-F238E27FC236}">
                <a16:creationId xmlns:a16="http://schemas.microsoft.com/office/drawing/2014/main" id="{03311B76-3136-E047-8A03-838FCBD909AA}"/>
              </a:ext>
            </a:extLst>
          </p:cNvPr>
          <p:cNvSpPr>
            <a:spLocks noGrp="1"/>
          </p:cNvSpPr>
          <p:nvPr>
            <p:ph type="pic" sz="quarter" idx="26" hasCustomPrompt="1"/>
          </p:nvPr>
        </p:nvSpPr>
        <p:spPr>
          <a:xfrm>
            <a:off x="8114675" y="3725447"/>
            <a:ext cx="779384" cy="779384"/>
          </a:xfrm>
          <a:prstGeom prst="ellipse">
            <a:avLst/>
          </a:prstGeom>
          <a:noFill/>
        </p:spPr>
        <p:txBody>
          <a:bodyPr/>
          <a:lstStyle>
            <a:lvl1pPr>
              <a:buNone/>
              <a:defRPr/>
            </a:lvl1pPr>
          </a:lstStyle>
          <a:p>
            <a:r>
              <a:rPr lang="en-US" dirty="0"/>
              <a:t> </a:t>
            </a:r>
          </a:p>
        </p:txBody>
      </p:sp>
      <p:sp>
        <p:nvSpPr>
          <p:cNvPr id="57" name="Picture Placeholder 47">
            <a:extLst>
              <a:ext uri="{FF2B5EF4-FFF2-40B4-BE49-F238E27FC236}">
                <a16:creationId xmlns:a16="http://schemas.microsoft.com/office/drawing/2014/main" id="{C5D3F888-8ABD-524B-87C6-6104A980E653}"/>
              </a:ext>
            </a:extLst>
          </p:cNvPr>
          <p:cNvSpPr>
            <a:spLocks noGrp="1"/>
          </p:cNvSpPr>
          <p:nvPr>
            <p:ph type="pic" sz="quarter" idx="27" hasCustomPrompt="1"/>
          </p:nvPr>
        </p:nvSpPr>
        <p:spPr>
          <a:xfrm>
            <a:off x="8114675" y="5067058"/>
            <a:ext cx="779384" cy="779384"/>
          </a:xfrm>
          <a:prstGeom prst="ellipse">
            <a:avLst/>
          </a:prstGeom>
          <a:noFill/>
        </p:spPr>
        <p:txBody>
          <a:bodyPr/>
          <a:lstStyle>
            <a:lvl1pPr>
              <a:buNone/>
              <a:defRPr/>
            </a:lvl1pPr>
          </a:lstStyle>
          <a:p>
            <a:r>
              <a:rPr lang="en-US" dirty="0"/>
              <a:t> </a:t>
            </a:r>
          </a:p>
        </p:txBody>
      </p:sp>
    </p:spTree>
    <p:extLst>
      <p:ext uri="{BB962C8B-B14F-4D97-AF65-F5344CB8AC3E}">
        <p14:creationId xmlns:p14="http://schemas.microsoft.com/office/powerpoint/2010/main" val="245765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ivider_Im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4AEF9D-CF44-884B-9FC4-328F6A983C91}"/>
              </a:ext>
            </a:extLst>
          </p:cNvPr>
          <p:cNvSpPr/>
          <p:nvPr userDrawn="1"/>
        </p:nvSpPr>
        <p:spPr>
          <a:xfrm>
            <a:off x="-18288" y="874711"/>
            <a:ext cx="6005053" cy="5138513"/>
          </a:xfrm>
          <a:prstGeom prst="rect">
            <a:avLst/>
          </a:prstGeom>
          <a:gradFill flip="none" rotWithShape="1">
            <a:gsLst>
              <a:gs pos="0">
                <a:schemeClr val="accent6"/>
              </a:gs>
              <a:gs pos="80000">
                <a:schemeClr val="accent5"/>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810279" y="1467968"/>
            <a:ext cx="4438377" cy="3922061"/>
          </a:xfrm>
        </p:spPr>
        <p:txBody>
          <a:bodyPr anchor="ctr">
            <a:noAutofit/>
          </a:bodyPr>
          <a:lstStyle>
            <a:lvl1pPr>
              <a:lnSpc>
                <a:spcPct val="80000"/>
              </a:lnSpc>
              <a:defRPr sz="3600" b="1" i="0" cap="none" baseline="0">
                <a:solidFill>
                  <a:schemeClr val="bg1"/>
                </a:solidFill>
                <a:latin typeface="Museo Sans 700" panose="02000000000000000000" pitchFamily="2" charset="77"/>
                <a:cs typeface="Arial" panose="020B0604020202020204" pitchFamily="34" charset="0"/>
              </a:defRPr>
            </a:lvl1pPr>
          </a:lstStyle>
          <a:p>
            <a:r>
              <a:rPr lang="en-US" dirty="0"/>
              <a:t>Intro statement or phrase to go in this area.</a:t>
            </a:r>
          </a:p>
        </p:txBody>
      </p:sp>
      <p:pic>
        <p:nvPicPr>
          <p:cNvPr id="7" name="Picture 7">
            <a:extLst>
              <a:ext uri="{FF2B5EF4-FFF2-40B4-BE49-F238E27FC236}">
                <a16:creationId xmlns:a16="http://schemas.microsoft.com/office/drawing/2014/main" id="{9EC48D30-E697-6543-9C41-4983FB205AF4}"/>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209734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330206-5CAA-5F4A-8157-2E8100090A96}"/>
              </a:ext>
            </a:extLst>
          </p:cNvPr>
          <p:cNvSpPr/>
          <p:nvPr userDrawn="1"/>
        </p:nvSpPr>
        <p:spPr>
          <a:xfrm>
            <a:off x="0" y="-1"/>
            <a:ext cx="11353800" cy="2068644"/>
          </a:xfrm>
          <a:prstGeom prst="rect">
            <a:avLst/>
          </a:prstGeom>
          <a:gradFill flip="none" rotWithShape="1">
            <a:gsLst>
              <a:gs pos="100000">
                <a:schemeClr val="accent6"/>
              </a:gs>
              <a:gs pos="80000">
                <a:schemeClr val="accent5"/>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3BF21D86-7A57-6646-8604-62F3221E9391}"/>
              </a:ext>
            </a:extLst>
          </p:cNvPr>
          <p:cNvSpPr>
            <a:spLocks noGrp="1"/>
          </p:cNvSpPr>
          <p:nvPr>
            <p:ph idx="1" hasCustomPrompt="1"/>
          </p:nvPr>
        </p:nvSpPr>
        <p:spPr>
          <a:xfrm>
            <a:off x="838200" y="2403824"/>
            <a:ext cx="10515600" cy="3406001"/>
          </a:xfrm>
          <a:prstGeom prst="rect">
            <a:avLst/>
          </a:prstGeom>
        </p:spPr>
        <p:txBody>
          <a:bodyPr vert="horz" lIns="91440" tIns="45720" rIns="91440" bIns="45720" rtlCol="0">
            <a:noAutofit/>
          </a:bodyPr>
          <a:lstStyle>
            <a:lvl1pPr>
              <a:lnSpc>
                <a:spcPct val="100000"/>
              </a:lnSpc>
              <a:spcBef>
                <a:spcPts val="0"/>
              </a:spcBef>
              <a:spcAft>
                <a:spcPts val="1200"/>
              </a:spcAft>
              <a:defRPr sz="1800"/>
            </a:lvl1pPr>
            <a:lvl2pPr>
              <a:lnSpc>
                <a:spcPct val="100000"/>
              </a:lnSpc>
              <a:spcBef>
                <a:spcPts val="0"/>
              </a:spcBef>
              <a:spcAft>
                <a:spcPts val="1200"/>
              </a:spcAft>
              <a:defRPr sz="1800"/>
            </a:lvl2pPr>
            <a:lvl3pPr>
              <a:lnSpc>
                <a:spcPct val="100000"/>
              </a:lnSpc>
              <a:spcBef>
                <a:spcPts val="0"/>
              </a:spcBef>
              <a:spcAft>
                <a:spcPts val="1200"/>
              </a:spcAft>
              <a:defRPr sz="1800"/>
            </a:lvl3pPr>
            <a:lvl4pPr>
              <a:lnSpc>
                <a:spcPct val="100000"/>
              </a:lnSpc>
              <a:spcBef>
                <a:spcPts val="0"/>
              </a:spcBef>
              <a:spcAft>
                <a:spcPts val="1200"/>
              </a:spcAft>
              <a:defRPr sz="1800"/>
            </a:lvl4pPr>
            <a:lvl5pPr>
              <a:lnSpc>
                <a:spcPct val="100000"/>
              </a:lnSpc>
              <a:spcBef>
                <a:spcPts val="0"/>
              </a:spcBef>
              <a:spcAft>
                <a:spcPts val="12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5B2D964-E09B-BE4D-B5B9-003C11159BFF}"/>
              </a:ext>
            </a:extLst>
          </p:cNvPr>
          <p:cNvSpPr>
            <a:spLocks noGrp="1"/>
          </p:cNvSpPr>
          <p:nvPr>
            <p:ph type="ftr" sz="quarter" idx="10"/>
          </p:nvPr>
        </p:nvSpPr>
        <p:spPr/>
        <p:txBody>
          <a:bodyPr/>
          <a:lstStyle/>
          <a:p>
            <a:r>
              <a:rPr lang="en-US"/>
              <a:t>Title</a:t>
            </a:r>
            <a:endParaRPr lang="en-US" dirty="0"/>
          </a:p>
        </p:txBody>
      </p:sp>
      <p:sp>
        <p:nvSpPr>
          <p:cNvPr id="3" name="Title 2">
            <a:extLst>
              <a:ext uri="{FF2B5EF4-FFF2-40B4-BE49-F238E27FC236}">
                <a16:creationId xmlns:a16="http://schemas.microsoft.com/office/drawing/2014/main" id="{E87CA90E-066F-4640-A8B1-7AB3D3EFCF6A}"/>
              </a:ext>
            </a:extLst>
          </p:cNvPr>
          <p:cNvSpPr>
            <a:spLocks noGrp="1"/>
          </p:cNvSpPr>
          <p:nvPr>
            <p:ph type="title"/>
          </p:nvPr>
        </p:nvSpPr>
        <p:spPr>
          <a:xfrm>
            <a:off x="838200" y="365125"/>
            <a:ext cx="10515600" cy="135874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9537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68F98-CB4F-F0B2-0D28-9E09E0A2DF24}"/>
              </a:ext>
            </a:extLst>
          </p:cNvPr>
          <p:cNvSpPr/>
          <p:nvPr userDrawn="1"/>
        </p:nvSpPr>
        <p:spPr>
          <a:xfrm>
            <a:off x="0" y="-1"/>
            <a:ext cx="11353800" cy="2068644"/>
          </a:xfrm>
          <a:prstGeom prst="rect">
            <a:avLst/>
          </a:prstGeom>
          <a:gradFill flip="none" rotWithShape="1">
            <a:gsLst>
              <a:gs pos="100000">
                <a:schemeClr val="accent6"/>
              </a:gs>
              <a:gs pos="80000">
                <a:schemeClr val="accent5"/>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F3DF5315-06C2-E74A-97B6-20E5D59AA9FF}"/>
              </a:ext>
            </a:extLst>
          </p:cNvPr>
          <p:cNvSpPr>
            <a:spLocks noGrp="1"/>
          </p:cNvSpPr>
          <p:nvPr>
            <p:ph sz="quarter" idx="18"/>
          </p:nvPr>
        </p:nvSpPr>
        <p:spPr>
          <a:xfrm>
            <a:off x="838201" y="2413548"/>
            <a:ext cx="5761037" cy="3417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7"/>
          <p:cNvSpPr>
            <a:spLocks noGrp="1"/>
          </p:cNvSpPr>
          <p:nvPr>
            <p:ph type="pic" sz="quarter" idx="14"/>
          </p:nvPr>
        </p:nvSpPr>
        <p:spPr>
          <a:xfrm>
            <a:off x="7248128" y="365124"/>
            <a:ext cx="4566918" cy="6492875"/>
          </a:xfrm>
          <a:pattFill prst="pct5">
            <a:fgClr>
              <a:schemeClr val="accent1"/>
            </a:fgClr>
            <a:bgClr>
              <a:schemeClr val="bg1"/>
            </a:bgClr>
          </a:pattFill>
          <a:ln>
            <a:noFill/>
          </a:ln>
        </p:spPr>
        <p:txBody>
          <a:bodyPr anchor="ctr">
            <a:normAutofit/>
          </a:bodyPr>
          <a:lstStyle>
            <a:lvl1pPr marL="0" indent="0" algn="ctr">
              <a:buNone/>
              <a:defRPr sz="1200">
                <a:solidFill>
                  <a:schemeClr val="accent4"/>
                </a:solidFill>
              </a:defRPr>
            </a:lvl1pPr>
          </a:lstStyle>
          <a:p>
            <a:r>
              <a:rPr lang="en-US"/>
              <a:t>Click icon to add picture</a:t>
            </a:r>
          </a:p>
        </p:txBody>
      </p:sp>
      <p:sp>
        <p:nvSpPr>
          <p:cNvPr id="4" name="Title 3">
            <a:extLst>
              <a:ext uri="{FF2B5EF4-FFF2-40B4-BE49-F238E27FC236}">
                <a16:creationId xmlns:a16="http://schemas.microsoft.com/office/drawing/2014/main" id="{129F91F6-3BD9-BE40-B116-5103159A3693}"/>
              </a:ext>
            </a:extLst>
          </p:cNvPr>
          <p:cNvSpPr>
            <a:spLocks noGrp="1"/>
          </p:cNvSpPr>
          <p:nvPr>
            <p:ph type="title"/>
          </p:nvPr>
        </p:nvSpPr>
        <p:spPr>
          <a:xfrm>
            <a:off x="838200" y="365125"/>
            <a:ext cx="5761658" cy="1358744"/>
          </a:xfrm>
        </p:spPr>
        <p:txBody>
          <a:bodyPr/>
          <a:lstStyle>
            <a:lvl1pPr>
              <a:defRPr>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3E697450-6338-0E4B-A651-069087756172}"/>
              </a:ext>
            </a:extLst>
          </p:cNvPr>
          <p:cNvSpPr>
            <a:spLocks noGrp="1"/>
          </p:cNvSpPr>
          <p:nvPr>
            <p:ph type="ftr" sz="quarter" idx="15"/>
          </p:nvPr>
        </p:nvSpPr>
        <p:spPr/>
        <p:txBody>
          <a:bodyPr/>
          <a:lstStyle/>
          <a:p>
            <a:r>
              <a:rPr lang="en-US"/>
              <a:t>Title</a:t>
            </a:r>
            <a:endParaRPr lang="en-US" dirty="0"/>
          </a:p>
        </p:txBody>
      </p:sp>
      <p:pic>
        <p:nvPicPr>
          <p:cNvPr id="15" name="Picture 7">
            <a:extLst>
              <a:ext uri="{FF2B5EF4-FFF2-40B4-BE49-F238E27FC236}">
                <a16:creationId xmlns:a16="http://schemas.microsoft.com/office/drawing/2014/main" id="{6023ECC2-0D57-7348-B015-29CF87373D8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139535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C7A4CB-0318-8B40-9EA9-F61B5FD97367}"/>
              </a:ext>
            </a:extLst>
          </p:cNvPr>
          <p:cNvSpPr/>
          <p:nvPr userDrawn="1"/>
        </p:nvSpPr>
        <p:spPr>
          <a:xfrm>
            <a:off x="0" y="-1"/>
            <a:ext cx="6005053" cy="5929746"/>
          </a:xfrm>
          <a:prstGeom prst="rect">
            <a:avLst/>
          </a:prstGeom>
          <a:gradFill flip="none" rotWithShape="1">
            <a:gsLst>
              <a:gs pos="0">
                <a:schemeClr val="accent6"/>
              </a:gs>
              <a:gs pos="80000">
                <a:schemeClr val="accent5"/>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8A506A0-E1B8-D24C-8543-E8B56328BC99}"/>
              </a:ext>
            </a:extLst>
          </p:cNvPr>
          <p:cNvSpPr>
            <a:spLocks noGrp="1"/>
          </p:cNvSpPr>
          <p:nvPr>
            <p:ph type="ftr" sz="quarter" idx="10"/>
          </p:nvPr>
        </p:nvSpPr>
        <p:spPr/>
        <p:txBody>
          <a:bodyPr/>
          <a:lstStyle/>
          <a:p>
            <a:r>
              <a:rPr lang="en-US"/>
              <a:t>Title</a:t>
            </a:r>
            <a:endParaRPr lang="en-US" dirty="0"/>
          </a:p>
        </p:txBody>
      </p:sp>
      <p:sp>
        <p:nvSpPr>
          <p:cNvPr id="5" name="Title 4">
            <a:extLst>
              <a:ext uri="{FF2B5EF4-FFF2-40B4-BE49-F238E27FC236}">
                <a16:creationId xmlns:a16="http://schemas.microsoft.com/office/drawing/2014/main" id="{EFF0B19E-E17C-A149-957A-01E06B77917B}"/>
              </a:ext>
            </a:extLst>
          </p:cNvPr>
          <p:cNvSpPr>
            <a:spLocks noGrp="1"/>
          </p:cNvSpPr>
          <p:nvPr>
            <p:ph type="title"/>
          </p:nvPr>
        </p:nvSpPr>
        <p:spPr>
          <a:xfrm>
            <a:off x="838201" y="1467969"/>
            <a:ext cx="4063584" cy="3922062"/>
          </a:xfrm>
        </p:spPr>
        <p:txBody>
          <a:bodyPr anchor="t"/>
          <a:lstStyle>
            <a:lvl1pPr>
              <a:defRPr>
                <a:solidFill>
                  <a:schemeClr val="bg1"/>
                </a:solidFill>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3BBEEFE-4F93-CC4D-9FCF-FA75C273984A}"/>
              </a:ext>
            </a:extLst>
          </p:cNvPr>
          <p:cNvSpPr>
            <a:spLocks noGrp="1"/>
          </p:cNvSpPr>
          <p:nvPr>
            <p:ph idx="1" hasCustomPrompt="1"/>
          </p:nvPr>
        </p:nvSpPr>
        <p:spPr>
          <a:xfrm>
            <a:off x="6843254" y="1467969"/>
            <a:ext cx="4510545" cy="3922062"/>
          </a:xfrm>
          <a:prstGeom prst="rect">
            <a:avLst/>
          </a:prstGeom>
        </p:spPr>
        <p:txBody>
          <a:bodyPr vert="horz" lIns="91440" tIns="45720" rIns="91440" bIns="45720" rtlCol="0">
            <a:noAutofit/>
          </a:bodyPr>
          <a:lstStyle>
            <a:lvl1pPr>
              <a:lnSpc>
                <a:spcPct val="100000"/>
              </a:lnSpc>
              <a:spcBef>
                <a:spcPts val="0"/>
              </a:spcBef>
              <a:spcAft>
                <a:spcPts val="1200"/>
              </a:spcAft>
              <a:defRPr sz="1800"/>
            </a:lvl1pPr>
            <a:lvl2pPr>
              <a:lnSpc>
                <a:spcPct val="100000"/>
              </a:lnSpc>
              <a:spcBef>
                <a:spcPts val="0"/>
              </a:spcBef>
              <a:spcAft>
                <a:spcPts val="1200"/>
              </a:spcAft>
              <a:defRPr sz="1800"/>
            </a:lvl2pPr>
            <a:lvl3pPr>
              <a:lnSpc>
                <a:spcPct val="100000"/>
              </a:lnSpc>
              <a:spcBef>
                <a:spcPts val="0"/>
              </a:spcBef>
              <a:spcAft>
                <a:spcPts val="1200"/>
              </a:spcAft>
              <a:defRPr sz="1800"/>
            </a:lvl3pPr>
            <a:lvl4pPr>
              <a:lnSpc>
                <a:spcPct val="100000"/>
              </a:lnSpc>
              <a:spcBef>
                <a:spcPts val="0"/>
              </a:spcBef>
              <a:spcAft>
                <a:spcPts val="1200"/>
              </a:spcAft>
              <a:defRPr sz="1800"/>
            </a:lvl4pPr>
            <a:lvl5pPr>
              <a:lnSpc>
                <a:spcPct val="100000"/>
              </a:lnSpc>
              <a:spcBef>
                <a:spcPts val="0"/>
              </a:spcBef>
              <a:spcAft>
                <a:spcPts val="12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97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 + Supporting graph">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E79BA8-16C6-F140-B827-103564C5C33F}"/>
              </a:ext>
            </a:extLst>
          </p:cNvPr>
          <p:cNvSpPr>
            <a:spLocks noGrp="1"/>
          </p:cNvSpPr>
          <p:nvPr>
            <p:ph type="ftr" sz="quarter" idx="16"/>
          </p:nvPr>
        </p:nvSpPr>
        <p:spPr/>
        <p:txBody>
          <a:bodyPr/>
          <a:lstStyle/>
          <a:p>
            <a:r>
              <a:rPr lang="en-US"/>
              <a:t>Title</a:t>
            </a:r>
            <a:endParaRPr lang="en-US" dirty="0"/>
          </a:p>
        </p:txBody>
      </p:sp>
      <p:sp>
        <p:nvSpPr>
          <p:cNvPr id="5" name="Title 4">
            <a:extLst>
              <a:ext uri="{FF2B5EF4-FFF2-40B4-BE49-F238E27FC236}">
                <a16:creationId xmlns:a16="http://schemas.microsoft.com/office/drawing/2014/main" id="{45737D93-E422-214A-9930-1A8FE6FC5456}"/>
              </a:ext>
            </a:extLst>
          </p:cNvPr>
          <p:cNvSpPr>
            <a:spLocks noGrp="1"/>
          </p:cNvSpPr>
          <p:nvPr>
            <p:ph type="title"/>
          </p:nvPr>
        </p:nvSpPr>
        <p:spPr>
          <a:xfrm>
            <a:off x="838200" y="364865"/>
            <a:ext cx="4303425" cy="1351278"/>
          </a:xfrm>
        </p:spPr>
        <p:txBody>
          <a:bodyPr/>
          <a:lstStyle/>
          <a:p>
            <a:r>
              <a:rPr lang="en-US"/>
              <a:t>Click to edit Master title style</a:t>
            </a:r>
            <a:endParaRPr lang="en-US" dirty="0"/>
          </a:p>
        </p:txBody>
      </p:sp>
      <p:sp>
        <p:nvSpPr>
          <p:cNvPr id="10" name="Content Placeholder 6">
            <a:extLst>
              <a:ext uri="{FF2B5EF4-FFF2-40B4-BE49-F238E27FC236}">
                <a16:creationId xmlns:a16="http://schemas.microsoft.com/office/drawing/2014/main" id="{C527DCDB-29E5-124B-918D-089A7CA7A3DD}"/>
              </a:ext>
            </a:extLst>
          </p:cNvPr>
          <p:cNvSpPr>
            <a:spLocks noGrp="1"/>
          </p:cNvSpPr>
          <p:nvPr>
            <p:ph sz="quarter" idx="18"/>
          </p:nvPr>
        </p:nvSpPr>
        <p:spPr>
          <a:xfrm>
            <a:off x="838201" y="2413417"/>
            <a:ext cx="4303425" cy="3396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E452CC1E-CA7F-224F-A93F-3B3AA02BEAC7}"/>
              </a:ext>
            </a:extLst>
          </p:cNvPr>
          <p:cNvSpPr/>
          <p:nvPr userDrawn="1"/>
        </p:nvSpPr>
        <p:spPr>
          <a:xfrm rot="5400000">
            <a:off x="-3074183" y="3074179"/>
            <a:ext cx="6493136" cy="344775"/>
          </a:xfrm>
          <a:prstGeom prst="rect">
            <a:avLst/>
          </a:prstGeom>
          <a:gradFill flip="none" rotWithShape="1">
            <a:gsLst>
              <a:gs pos="99000">
                <a:schemeClr val="accent6"/>
              </a:gs>
              <a:gs pos="80000">
                <a:schemeClr val="accent5"/>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6">
            <a:extLst>
              <a:ext uri="{FF2B5EF4-FFF2-40B4-BE49-F238E27FC236}">
                <a16:creationId xmlns:a16="http://schemas.microsoft.com/office/drawing/2014/main" id="{21A43735-8A1A-0A48-8F45-E3EB5F45CA9B}"/>
              </a:ext>
            </a:extLst>
          </p:cNvPr>
          <p:cNvSpPr>
            <a:spLocks noGrp="1"/>
          </p:cNvSpPr>
          <p:nvPr>
            <p:ph sz="quarter" idx="19"/>
          </p:nvPr>
        </p:nvSpPr>
        <p:spPr>
          <a:xfrm>
            <a:off x="5829925" y="1469037"/>
            <a:ext cx="5523873" cy="4182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22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1" name="Picture Placeholder 7"/>
          <p:cNvSpPr>
            <a:spLocks noGrp="1"/>
          </p:cNvSpPr>
          <p:nvPr>
            <p:ph type="pic" sz="quarter" idx="14"/>
          </p:nvPr>
        </p:nvSpPr>
        <p:spPr>
          <a:xfrm>
            <a:off x="17558" y="260"/>
            <a:ext cx="3759964" cy="6492875"/>
          </a:xfrm>
          <a:pattFill prst="pct5">
            <a:fgClr>
              <a:schemeClr val="accent1"/>
            </a:fgClr>
            <a:bgClr>
              <a:schemeClr val="bg1"/>
            </a:bgClr>
          </a:pattFill>
          <a:ln>
            <a:noFill/>
          </a:ln>
        </p:spPr>
        <p:txBody>
          <a:bodyPr anchor="ctr">
            <a:normAutofit/>
          </a:bodyPr>
          <a:lstStyle>
            <a:lvl1pPr marL="0" indent="0" algn="ctr">
              <a:buNone/>
              <a:defRPr sz="1200">
                <a:solidFill>
                  <a:schemeClr val="accent4"/>
                </a:solidFill>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A562B49F-486C-3C45-B389-BE2678B4104B}"/>
              </a:ext>
            </a:extLst>
          </p:cNvPr>
          <p:cNvSpPr/>
          <p:nvPr userDrawn="1"/>
        </p:nvSpPr>
        <p:spPr>
          <a:xfrm>
            <a:off x="3452825" y="709899"/>
            <a:ext cx="7984670" cy="1358744"/>
          </a:xfrm>
          <a:prstGeom prst="rect">
            <a:avLst/>
          </a:prstGeom>
          <a:gradFill flip="none" rotWithShape="1">
            <a:gsLst>
              <a:gs pos="100000">
                <a:schemeClr val="accent6"/>
              </a:gs>
              <a:gs pos="0">
                <a:schemeClr val="tx2"/>
              </a:gs>
              <a:gs pos="8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29F91F6-3BD9-BE40-B116-5103159A3693}"/>
              </a:ext>
            </a:extLst>
          </p:cNvPr>
          <p:cNvSpPr>
            <a:spLocks noGrp="1"/>
          </p:cNvSpPr>
          <p:nvPr>
            <p:ph type="title" hasCustomPrompt="1"/>
          </p:nvPr>
        </p:nvSpPr>
        <p:spPr>
          <a:xfrm>
            <a:off x="4177931" y="936624"/>
            <a:ext cx="5445755" cy="697304"/>
          </a:xfrm>
        </p:spPr>
        <p:txBody>
          <a:bodyPr anchor="b"/>
          <a:lstStyle>
            <a:lvl1pPr>
              <a:defRPr>
                <a:solidFill>
                  <a:schemeClr val="bg1"/>
                </a:solidFill>
              </a:defRPr>
            </a:lvl1pPr>
          </a:lstStyle>
          <a:p>
            <a:r>
              <a:rPr lang="en-US" dirty="0"/>
              <a:t>Heading to go here</a:t>
            </a:r>
          </a:p>
        </p:txBody>
      </p:sp>
      <p:sp>
        <p:nvSpPr>
          <p:cNvPr id="3" name="Text Placeholder 2">
            <a:extLst>
              <a:ext uri="{FF2B5EF4-FFF2-40B4-BE49-F238E27FC236}">
                <a16:creationId xmlns:a16="http://schemas.microsoft.com/office/drawing/2014/main" id="{CD552F7D-B3C7-1849-8899-05C9EF4FC06F}"/>
              </a:ext>
            </a:extLst>
          </p:cNvPr>
          <p:cNvSpPr>
            <a:spLocks noGrp="1"/>
          </p:cNvSpPr>
          <p:nvPr>
            <p:ph type="body" sz="quarter" idx="19" hasCustomPrompt="1"/>
          </p:nvPr>
        </p:nvSpPr>
        <p:spPr>
          <a:xfrm>
            <a:off x="4178665" y="1544537"/>
            <a:ext cx="5761038" cy="344488"/>
          </a:xfrm>
        </p:spPr>
        <p:txBody>
          <a:bodyPr anchor="t"/>
          <a:lstStyle>
            <a:lvl1pPr>
              <a:buNone/>
              <a:defRPr>
                <a:solidFill>
                  <a:schemeClr val="bg1"/>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en-US" dirty="0"/>
              <a:t>Subheading to go here</a:t>
            </a:r>
          </a:p>
        </p:txBody>
      </p:sp>
      <p:sp>
        <p:nvSpPr>
          <p:cNvPr id="8" name="Content Placeholder 7">
            <a:extLst>
              <a:ext uri="{FF2B5EF4-FFF2-40B4-BE49-F238E27FC236}">
                <a16:creationId xmlns:a16="http://schemas.microsoft.com/office/drawing/2014/main" id="{9522A5A7-DBEF-AD4C-BA19-C90CCDCB0ADF}"/>
              </a:ext>
            </a:extLst>
          </p:cNvPr>
          <p:cNvSpPr>
            <a:spLocks noGrp="1"/>
          </p:cNvSpPr>
          <p:nvPr>
            <p:ph sz="quarter" idx="20"/>
          </p:nvPr>
        </p:nvSpPr>
        <p:spPr>
          <a:xfrm>
            <a:off x="4177857" y="2413000"/>
            <a:ext cx="7259638" cy="341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4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sv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6208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257425"/>
            <a:ext cx="10515600" cy="36723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AA276724-0D1F-5C4B-AC28-7A4E55CFBA46}"/>
              </a:ext>
            </a:extLst>
          </p:cNvPr>
          <p:cNvSpPr>
            <a:spLocks noGrp="1"/>
          </p:cNvSpPr>
          <p:nvPr>
            <p:ph type="ftr" sz="quarter" idx="3"/>
          </p:nvPr>
        </p:nvSpPr>
        <p:spPr>
          <a:xfrm>
            <a:off x="1147074" y="6128010"/>
            <a:ext cx="6005053" cy="365125"/>
          </a:xfrm>
          <a:prstGeom prst="rect">
            <a:avLst/>
          </a:prstGeom>
        </p:spPr>
        <p:txBody>
          <a:bodyPr vert="horz" lIns="91440" tIns="45720" rIns="91440" bIns="45720" rtlCol="0" anchor="ctr"/>
          <a:lstStyle>
            <a:lvl1pPr algn="l">
              <a:defRPr sz="1200" b="0" i="0">
                <a:solidFill>
                  <a:schemeClr val="tx2"/>
                </a:solidFill>
                <a:latin typeface="Museo Sans 300" panose="02000000000000000000" pitchFamily="2" charset="77"/>
                <a:ea typeface="Source Sans Pro SemiBold" panose="020B0503030403020204" pitchFamily="34" charset="0"/>
                <a:cs typeface="Open Sans" panose="020B0606030504020204" pitchFamily="34" charset="0"/>
              </a:defRPr>
            </a:lvl1pPr>
          </a:lstStyle>
          <a:p>
            <a:r>
              <a:rPr lang="en-US" dirty="0"/>
              <a:t>Title</a:t>
            </a:r>
          </a:p>
        </p:txBody>
      </p:sp>
      <p:pic>
        <p:nvPicPr>
          <p:cNvPr id="8" name="Picture 7">
            <a:extLst>
              <a:ext uri="{FF2B5EF4-FFF2-40B4-BE49-F238E27FC236}">
                <a16:creationId xmlns:a16="http://schemas.microsoft.com/office/drawing/2014/main" id="{E0695C1C-3DFD-CD4C-B64B-6301CA8924DE}"/>
              </a:ext>
            </a:extLst>
          </p:cNvPr>
          <p:cNvPicPr>
            <a:picLocks noChangeAspect="1"/>
          </p:cNvPicPr>
          <p:nvPr userDrawn="1"/>
        </p:nvPicPr>
        <p:blipFill>
          <a:blip>
            <a:extLst>
              <a:ext uri="{96DAC541-7B7A-43D3-8B79-37D633B846F1}">
                <asvg:svgBlip xmlns:asvg="http://schemas.microsoft.com/office/drawing/2016/SVG/main" r:embed="rId11"/>
              </a:ext>
            </a:extLst>
          </a:blip>
          <a:srcRect/>
          <a:stretch/>
        </p:blipFill>
        <p:spPr>
          <a:xfrm>
            <a:off x="10451910" y="6038504"/>
            <a:ext cx="1054261" cy="544135"/>
          </a:xfrm>
          <a:prstGeom prst="rect">
            <a:avLst/>
          </a:prstGeom>
        </p:spPr>
      </p:pic>
    </p:spTree>
    <p:extLst>
      <p:ext uri="{BB962C8B-B14F-4D97-AF65-F5344CB8AC3E}">
        <p14:creationId xmlns:p14="http://schemas.microsoft.com/office/powerpoint/2010/main" val="1988676062"/>
      </p:ext>
    </p:extLst>
  </p:cSld>
  <p:clrMap bg1="lt1" tx1="dk1" bg2="lt2" tx2="dk2" accent1="accent1" accent2="accent2" accent3="accent3" accent4="accent4" accent5="accent5" accent6="accent6" hlink="hlink" folHlink="folHlink"/>
  <p:sldLayoutIdLst>
    <p:sldLayoutId id="2147483756" r:id="rId1"/>
    <p:sldLayoutId id="2147483754" r:id="rId2"/>
    <p:sldLayoutId id="2147483757" r:id="rId3"/>
    <p:sldLayoutId id="2147483759" r:id="rId4"/>
    <p:sldLayoutId id="2147483747" r:id="rId5"/>
    <p:sldLayoutId id="2147483750" r:id="rId6"/>
    <p:sldLayoutId id="2147483761" r:id="rId7"/>
    <p:sldLayoutId id="2147483749" r:id="rId8"/>
    <p:sldLayoutId id="2147483762" r:id="rId9"/>
  </p:sldLayoutIdLst>
  <p:hf sldNum="0" hdr="0" ftr="0" dt="0"/>
  <p:txStyles>
    <p:titleStyle>
      <a:lvl1pPr algn="l" defTabSz="914400" rtl="0" eaLnBrk="1" latinLnBrk="0" hangingPunct="1">
        <a:lnSpc>
          <a:spcPct val="80000"/>
        </a:lnSpc>
        <a:spcBef>
          <a:spcPct val="0"/>
        </a:spcBef>
        <a:buNone/>
        <a:defRPr sz="3600" b="1" i="0" kern="1200">
          <a:solidFill>
            <a:schemeClr val="accent1"/>
          </a:solidFill>
          <a:latin typeface="Museo Sans 700" panose="02000000000000000000" pitchFamily="2" charset="77"/>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200"/>
        </a:spcAft>
        <a:buClr>
          <a:schemeClr val="accent6"/>
        </a:buClr>
        <a:buFont typeface="Wingdings" pitchFamily="2" charset="2"/>
        <a:buChar char="§"/>
        <a:defRPr sz="1800" b="0" i="0" kern="1200">
          <a:solidFill>
            <a:schemeClr val="tx1"/>
          </a:solidFill>
          <a:latin typeface="Museo Sans 300" panose="02000000000000000000" pitchFamily="2" charset="77"/>
          <a:ea typeface="Source Sans Pro Light" panose="020B0403030403020204" pitchFamily="34" charset="0"/>
          <a:cs typeface="Open Sans" panose="020B0606030504020204" pitchFamily="34" charset="0"/>
        </a:defRPr>
      </a:lvl1pPr>
      <a:lvl2pPr marL="685800" indent="-228600" algn="l" defTabSz="914400" rtl="0" eaLnBrk="1" latinLnBrk="0" hangingPunct="1">
        <a:lnSpc>
          <a:spcPct val="100000"/>
        </a:lnSpc>
        <a:spcBef>
          <a:spcPts val="0"/>
        </a:spcBef>
        <a:spcAft>
          <a:spcPts val="1200"/>
        </a:spcAft>
        <a:buClr>
          <a:schemeClr val="accent6"/>
        </a:buClr>
        <a:buFont typeface="Wingdings" pitchFamily="2" charset="2"/>
        <a:buChar char="§"/>
        <a:defRPr sz="1800" b="0" i="0" kern="1200">
          <a:solidFill>
            <a:schemeClr val="tx1"/>
          </a:solidFill>
          <a:latin typeface="Museo Sans 300" panose="02000000000000000000" pitchFamily="2" charset="77"/>
          <a:ea typeface="Source Sans Pro Light" panose="020B0403030403020204" pitchFamily="34" charset="0"/>
          <a:cs typeface="Open Sans" panose="020B0606030504020204" pitchFamily="34" charset="0"/>
        </a:defRPr>
      </a:lvl2pPr>
      <a:lvl3pPr marL="1143000" indent="-228600" algn="l" defTabSz="914400" rtl="0" eaLnBrk="1" latinLnBrk="0" hangingPunct="1">
        <a:lnSpc>
          <a:spcPct val="100000"/>
        </a:lnSpc>
        <a:spcBef>
          <a:spcPts val="0"/>
        </a:spcBef>
        <a:spcAft>
          <a:spcPts val="1200"/>
        </a:spcAft>
        <a:buClr>
          <a:schemeClr val="accent6"/>
        </a:buClr>
        <a:buFont typeface="Wingdings" pitchFamily="2" charset="2"/>
        <a:buChar char="§"/>
        <a:defRPr sz="1800" b="0" i="0" kern="1200">
          <a:solidFill>
            <a:schemeClr val="tx1"/>
          </a:solidFill>
          <a:latin typeface="Museo Sans 300" panose="02000000000000000000" pitchFamily="2" charset="77"/>
          <a:ea typeface="Source Sans Pro Light" panose="020B0403030403020204" pitchFamily="34" charset="0"/>
          <a:cs typeface="Open Sans" panose="020B0606030504020204" pitchFamily="34" charset="0"/>
        </a:defRPr>
      </a:lvl3pPr>
      <a:lvl4pPr marL="1600200" indent="-228600" algn="l" defTabSz="914400" rtl="0" eaLnBrk="1" latinLnBrk="0" hangingPunct="1">
        <a:lnSpc>
          <a:spcPct val="100000"/>
        </a:lnSpc>
        <a:spcBef>
          <a:spcPts val="0"/>
        </a:spcBef>
        <a:spcAft>
          <a:spcPts val="1200"/>
        </a:spcAft>
        <a:buClr>
          <a:schemeClr val="accent6"/>
        </a:buClr>
        <a:buFont typeface="Wingdings" pitchFamily="2" charset="2"/>
        <a:buChar char="§"/>
        <a:defRPr sz="1800" b="0" i="0" kern="1200">
          <a:solidFill>
            <a:schemeClr val="tx1"/>
          </a:solidFill>
          <a:latin typeface="Museo Sans 300" panose="02000000000000000000" pitchFamily="2" charset="77"/>
          <a:ea typeface="Source Sans Pro Light" panose="020B0403030403020204" pitchFamily="34" charset="0"/>
          <a:cs typeface="Open Sans" panose="020B0606030504020204" pitchFamily="34" charset="0"/>
        </a:defRPr>
      </a:lvl4pPr>
      <a:lvl5pPr marL="2057400" indent="-228600" algn="l" defTabSz="914400" rtl="0" eaLnBrk="1" latinLnBrk="0" hangingPunct="1">
        <a:lnSpc>
          <a:spcPct val="100000"/>
        </a:lnSpc>
        <a:spcBef>
          <a:spcPts val="0"/>
        </a:spcBef>
        <a:spcAft>
          <a:spcPts val="1200"/>
        </a:spcAft>
        <a:buClr>
          <a:schemeClr val="accent6"/>
        </a:buClr>
        <a:buFont typeface="Wingdings" pitchFamily="2" charset="2"/>
        <a:buChar char="§"/>
        <a:defRPr sz="1800" b="0" i="0" kern="1200">
          <a:solidFill>
            <a:schemeClr val="tx1"/>
          </a:solidFill>
          <a:latin typeface="Museo Sans 300" panose="02000000000000000000" pitchFamily="2" charset="77"/>
          <a:ea typeface="Source Sans Pro Light" panose="020B0403030403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accessible.canada.ca/creating-accessibility-standards/can-asc-312025-plain-languag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gs>
            <a:gs pos="80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B11D74-09F2-6341-830F-9588B9BB6312}"/>
              </a:ext>
            </a:extLst>
          </p:cNvPr>
          <p:cNvSpPr>
            <a:spLocks noGrp="1"/>
          </p:cNvSpPr>
          <p:nvPr>
            <p:ph type="ctrTitle"/>
          </p:nvPr>
        </p:nvSpPr>
        <p:spPr>
          <a:xfrm>
            <a:off x="722910" y="1976607"/>
            <a:ext cx="3648368" cy="1523509"/>
          </a:xfrm>
        </p:spPr>
        <p:txBody>
          <a:bodyPr/>
          <a:lstStyle/>
          <a:p>
            <a:r>
              <a:rPr lang="en-US" sz="4000" dirty="0"/>
              <a:t>Intro to</a:t>
            </a:r>
            <a:br>
              <a:rPr lang="en-US" sz="4000" dirty="0"/>
            </a:br>
            <a:r>
              <a:rPr lang="en-US" sz="4000" dirty="0"/>
              <a:t>Plain Language</a:t>
            </a:r>
            <a:endParaRPr lang="en-US" sz="4000" b="0" dirty="0">
              <a:latin typeface="Museo Sans 300" panose="02000000000000000000" pitchFamily="2" charset="77"/>
            </a:endParaRPr>
          </a:p>
        </p:txBody>
      </p:sp>
      <p:sp>
        <p:nvSpPr>
          <p:cNvPr id="6" name="Text Placeholder 5">
            <a:extLst>
              <a:ext uri="{FF2B5EF4-FFF2-40B4-BE49-F238E27FC236}">
                <a16:creationId xmlns:a16="http://schemas.microsoft.com/office/drawing/2014/main" id="{0CB54E76-F2A2-C948-A886-830CEDF41F37}"/>
              </a:ext>
            </a:extLst>
          </p:cNvPr>
          <p:cNvSpPr>
            <a:spLocks noGrp="1"/>
          </p:cNvSpPr>
          <p:nvPr>
            <p:ph type="body" sz="quarter" idx="12"/>
          </p:nvPr>
        </p:nvSpPr>
        <p:spPr>
          <a:xfrm>
            <a:off x="845574" y="3702205"/>
            <a:ext cx="3168866" cy="848398"/>
          </a:xfrm>
        </p:spPr>
        <p:txBody>
          <a:bodyPr/>
          <a:lstStyle/>
          <a:p>
            <a:r>
              <a:rPr lang="en-US" dirty="0">
                <a:solidFill>
                  <a:schemeClr val="bg1"/>
                </a:solidFill>
              </a:rPr>
              <a:t>Delivered by Rachel Mills</a:t>
            </a:r>
          </a:p>
          <a:p>
            <a:r>
              <a:rPr lang="en-US" dirty="0">
                <a:solidFill>
                  <a:schemeClr val="bg1"/>
                </a:solidFill>
              </a:rPr>
              <a:t>May 2026</a:t>
            </a:r>
          </a:p>
        </p:txBody>
      </p:sp>
      <p:pic>
        <p:nvPicPr>
          <p:cNvPr id="1026" name="Picture 2" descr="A cartoon of two people in an office setting. One person sits behind a desk holding a piece of paper. The caption reads &quot;Excellent mumbo jumbo, Foster. The computer didn't understand a word of it.&quot;">
            <a:extLst>
              <a:ext uri="{FF2B5EF4-FFF2-40B4-BE49-F238E27FC236}">
                <a16:creationId xmlns:a16="http://schemas.microsoft.com/office/drawing/2014/main" id="{41804F08-4257-4836-A05D-E497AEEF2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728" y="498764"/>
            <a:ext cx="6496934" cy="568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1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667973" cy="3891753"/>
          </a:xfrm>
        </p:spPr>
        <p:txBody>
          <a:bodyPr/>
          <a:lstStyle/>
          <a:p>
            <a:r>
              <a:rPr lang="en-US" sz="2400" dirty="0">
                <a:latin typeface="Museo Sans 300" panose="02000000000000000000"/>
                <a:cs typeface="Helvetica" panose="020B0604020202020204" pitchFamily="34" charset="0"/>
              </a:rPr>
              <a:t>Delete filler words </a:t>
            </a:r>
          </a:p>
          <a:p>
            <a:r>
              <a:rPr lang="en-US" sz="2400" dirty="0">
                <a:latin typeface="Museo Sans 300" panose="02000000000000000000"/>
                <a:cs typeface="Helvetica" panose="020B0604020202020204" pitchFamily="34" charset="0"/>
              </a:rPr>
              <a:t>Remove unnecessary details</a:t>
            </a:r>
          </a:p>
          <a:p>
            <a:endParaRPr lang="en-US" sz="2400" dirty="0">
              <a:latin typeface="Museo Sans 300" panose="02000000000000000000"/>
              <a:cs typeface="Helvetica" panose="020B0604020202020204" pitchFamily="34" charset="0"/>
            </a:endParaRPr>
          </a:p>
          <a:p>
            <a:pPr marL="0" indent="0">
              <a:buNone/>
            </a:pPr>
            <a:r>
              <a:rPr lang="en-US" sz="2400" b="1" dirty="0">
                <a:latin typeface="Museo Sans 300" panose="02000000000000000000"/>
                <a:cs typeface="Helvetica" panose="020B0604020202020204" pitchFamily="34" charset="0"/>
              </a:rPr>
              <a:t>For example:</a:t>
            </a:r>
          </a:p>
          <a:p>
            <a:pPr marL="0" indent="0">
              <a:buNone/>
            </a:pPr>
            <a:r>
              <a:rPr lang="en-US" sz="2400" dirty="0">
                <a:effectLst/>
                <a:latin typeface="Museo Sans 300" panose="02000000000000000000"/>
                <a:ea typeface="Calibri" panose="020F0502020204030204" pitchFamily="34" charset="0"/>
                <a:cs typeface="Helvetica" panose="020B0604020202020204" pitchFamily="34" charset="0"/>
              </a:rPr>
              <a:t>“Please submit your application </a:t>
            </a:r>
            <a:r>
              <a:rPr lang="en-US" sz="2400" b="1" dirty="0">
                <a:solidFill>
                  <a:srgbClr val="0070C0"/>
                </a:solidFill>
                <a:effectLst/>
                <a:latin typeface="Museo Sans 300" panose="02000000000000000000"/>
                <a:ea typeface="Calibri" panose="020F0502020204030204" pitchFamily="34" charset="0"/>
                <a:cs typeface="Helvetica" panose="020B0604020202020204" pitchFamily="34" charset="0"/>
              </a:rPr>
              <a:t>no later than </a:t>
            </a:r>
            <a:r>
              <a:rPr lang="en-US" sz="2400" dirty="0">
                <a:effectLst/>
                <a:latin typeface="Museo Sans 300" panose="02000000000000000000"/>
                <a:ea typeface="Calibri" panose="020F0502020204030204" pitchFamily="34" charset="0"/>
                <a:cs typeface="Helvetica" panose="020B0604020202020204" pitchFamily="34" charset="0"/>
              </a:rPr>
              <a:t>April 30, 2022.”</a:t>
            </a:r>
            <a:br>
              <a:rPr lang="en-US" sz="2400" dirty="0">
                <a:effectLst/>
                <a:latin typeface="Museo Sans 300" panose="02000000000000000000"/>
                <a:ea typeface="Calibri" panose="020F0502020204030204" pitchFamily="34" charset="0"/>
                <a:cs typeface="Helvetica" panose="020B0604020202020204" pitchFamily="34" charset="0"/>
              </a:rPr>
            </a:br>
            <a:br>
              <a:rPr lang="en-US" sz="2400" dirty="0">
                <a:solidFill>
                  <a:srgbClr val="0070C0"/>
                </a:solidFill>
                <a:latin typeface="Museo Sans 300" panose="02000000000000000000"/>
                <a:ea typeface="Calibri" panose="020F0502020204030204" pitchFamily="34" charset="0"/>
                <a:cs typeface="Helvetica" panose="020B0604020202020204" pitchFamily="34" charset="0"/>
              </a:rPr>
            </a:br>
            <a:r>
              <a:rPr lang="en-US" sz="2400" dirty="0">
                <a:effectLst/>
                <a:latin typeface="Museo Sans 300" panose="02000000000000000000"/>
                <a:ea typeface="Calibri" panose="020F0502020204030204" pitchFamily="34" charset="0"/>
                <a:cs typeface="Helvetica" panose="020B0604020202020204" pitchFamily="34" charset="0"/>
              </a:rPr>
              <a:t>“The letter is </a:t>
            </a:r>
            <a:r>
              <a:rPr lang="en-US" sz="2400" b="1" dirty="0">
                <a:solidFill>
                  <a:srgbClr val="0070C0"/>
                </a:solidFill>
                <a:effectLst/>
                <a:latin typeface="Museo Sans 300" panose="02000000000000000000"/>
                <a:ea typeface="Calibri" panose="020F0502020204030204" pitchFamily="34" charset="0"/>
                <a:cs typeface="Helvetica" panose="020B0604020202020204" pitchFamily="34" charset="0"/>
              </a:rPr>
              <a:t>in regard to </a:t>
            </a:r>
            <a:r>
              <a:rPr lang="en-US" sz="2400" dirty="0">
                <a:effectLst/>
                <a:latin typeface="Museo Sans 300" panose="02000000000000000000"/>
                <a:ea typeface="Calibri" panose="020F0502020204030204" pitchFamily="34" charset="0"/>
                <a:cs typeface="Helvetica" panose="020B0604020202020204" pitchFamily="34" charset="0"/>
              </a:rPr>
              <a:t>your job application.” </a:t>
            </a:r>
            <a:br>
              <a:rPr lang="en-US" sz="2400" dirty="0">
                <a:effectLst/>
                <a:latin typeface="Museo Sans 300" panose="02000000000000000000"/>
                <a:ea typeface="Calibri" panose="020F0502020204030204" pitchFamily="34" charset="0"/>
                <a:cs typeface="Helvetica" panose="020B0604020202020204" pitchFamily="34" charset="0"/>
              </a:rPr>
            </a:br>
            <a:br>
              <a:rPr lang="en-US" sz="2400" dirty="0">
                <a:effectLst/>
                <a:latin typeface="Museo Sans 300" panose="02000000000000000000"/>
                <a:ea typeface="Calibri" panose="020F0502020204030204" pitchFamily="34" charset="0"/>
                <a:cs typeface="Helvetica" panose="020B0604020202020204" pitchFamily="34" charset="0"/>
              </a:rPr>
            </a:br>
            <a:r>
              <a:rPr lang="en-US" sz="2400" dirty="0">
                <a:latin typeface="Museo Sans 300" panose="02000000000000000000"/>
                <a:ea typeface="Calibri" panose="020F0502020204030204" pitchFamily="34" charset="0"/>
                <a:cs typeface="Helvetica" panose="020B0604020202020204" pitchFamily="34" charset="0"/>
              </a:rPr>
              <a:t>“I appreciate the </a:t>
            </a:r>
            <a:r>
              <a:rPr lang="en-US" sz="2400" b="1" dirty="0">
                <a:solidFill>
                  <a:srgbClr val="0070C0"/>
                </a:solidFill>
                <a:latin typeface="Museo Sans 300" panose="02000000000000000000"/>
                <a:ea typeface="Calibri" panose="020F0502020204030204" pitchFamily="34" charset="0"/>
                <a:cs typeface="Helvetica" panose="020B0604020202020204" pitchFamily="34" charset="0"/>
              </a:rPr>
              <a:t>manner in which </a:t>
            </a:r>
            <a:r>
              <a:rPr lang="en-US" sz="2400" dirty="0">
                <a:latin typeface="Museo Sans 300" panose="02000000000000000000"/>
                <a:ea typeface="Calibri" panose="020F0502020204030204" pitchFamily="34" charset="0"/>
                <a:cs typeface="Helvetica" panose="020B0604020202020204" pitchFamily="34" charset="0"/>
              </a:rPr>
              <a:t>you handled that.”</a:t>
            </a: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356319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595828" y="2178888"/>
            <a:ext cx="10910344" cy="4225852"/>
          </a:xfrm>
        </p:spPr>
        <p:txBody>
          <a:bodyPr/>
          <a:lstStyle/>
          <a:p>
            <a:r>
              <a:rPr lang="en-US" sz="2400" dirty="0">
                <a:latin typeface="Museo Sans 300" panose="02000000000000000000"/>
                <a:cs typeface="Helvetica" panose="020B0604020202020204" pitchFamily="34" charset="0"/>
              </a:rPr>
              <a:t>Consider your intended audience when deciding whether to use contractions</a:t>
            </a:r>
          </a:p>
          <a:p>
            <a:pPr marL="0" indent="0">
              <a:buNone/>
            </a:pPr>
            <a:r>
              <a:rPr lang="en-US" sz="2400" dirty="0">
                <a:latin typeface="Museo Sans 300" panose="02000000000000000000"/>
                <a:cs typeface="Helvetica" panose="020B0604020202020204" pitchFamily="34" charset="0"/>
              </a:rPr>
              <a:t>Contraction = A contraction is a shortened form of a word (or group of words) that omits certain letters or sounds.</a:t>
            </a:r>
          </a:p>
          <a:p>
            <a:pPr marL="0" indent="0">
              <a:buNone/>
            </a:pPr>
            <a:r>
              <a:rPr lang="en-US" sz="2400" b="1" dirty="0">
                <a:effectLst/>
                <a:latin typeface="Museo Sans 300" panose="02000000000000000000"/>
                <a:ea typeface="Calibri" panose="020F0502020204030204" pitchFamily="34" charset="0"/>
                <a:cs typeface="Helvetica" panose="020B0604020202020204" pitchFamily="34" charset="0"/>
              </a:rPr>
              <a:t>For example:</a:t>
            </a:r>
            <a:r>
              <a:rPr lang="en-US" sz="2400" dirty="0">
                <a:effectLst/>
                <a:latin typeface="Museo Sans 300" panose="02000000000000000000"/>
                <a:ea typeface="Calibri" panose="020F0502020204030204" pitchFamily="34" charset="0"/>
                <a:cs typeface="Helvetica" panose="020B0604020202020204" pitchFamily="34" charset="0"/>
              </a:rPr>
              <a:t> </a:t>
            </a:r>
          </a:p>
          <a:p>
            <a:pPr marL="0" indent="0">
              <a:buNone/>
            </a:pPr>
            <a:endParaRPr lang="en-US" sz="2400" dirty="0">
              <a:latin typeface="Museo Sans 300" panose="02000000000000000000"/>
              <a:cs typeface="Helvetica" panose="020B0604020202020204" pitchFamily="34" charset="0"/>
            </a:endParaRPr>
          </a:p>
          <a:p>
            <a:pPr marL="0" indent="0">
              <a:buNone/>
            </a:pPr>
            <a:endParaRPr lang="en-US" sz="2400" dirty="0">
              <a:latin typeface="Museo Sans 300" panose="02000000000000000000"/>
              <a:cs typeface="Helvetica" panose="020B0604020202020204" pitchFamily="34" charset="0"/>
            </a:endParaRPr>
          </a:p>
          <a:p>
            <a:pPr marL="0" indent="0">
              <a:buNone/>
            </a:pPr>
            <a:r>
              <a:rPr lang="en-US" sz="2400" dirty="0">
                <a:latin typeface="Museo Sans 300" panose="02000000000000000000"/>
                <a:cs typeface="Helvetica" panose="020B0604020202020204" pitchFamily="34" charset="0"/>
              </a:rPr>
              <a:t>When your audience is people with an intellectual disability, </a:t>
            </a:r>
            <a:r>
              <a:rPr lang="en-US" sz="2400" b="1" dirty="0">
                <a:latin typeface="Museo Sans 300" panose="02000000000000000000"/>
                <a:cs typeface="Helvetica" panose="020B0604020202020204" pitchFamily="34" charset="0"/>
              </a:rPr>
              <a:t>use complete words </a:t>
            </a:r>
            <a:r>
              <a:rPr lang="en-US" sz="2400" dirty="0">
                <a:latin typeface="Museo Sans 300" panose="02000000000000000000"/>
                <a:cs typeface="Helvetica" panose="020B0604020202020204" pitchFamily="34" charset="0"/>
              </a:rPr>
              <a:t>instead of contractions </a:t>
            </a:r>
          </a:p>
        </p:txBody>
      </p:sp>
      <p:sp>
        <p:nvSpPr>
          <p:cNvPr id="2" name="TextBox 1">
            <a:extLst>
              <a:ext uri="{FF2B5EF4-FFF2-40B4-BE49-F238E27FC236}">
                <a16:creationId xmlns:a16="http://schemas.microsoft.com/office/drawing/2014/main" id="{36A636C9-3EFD-BC2D-3B72-34B0A61AE2CC}"/>
              </a:ext>
            </a:extLst>
          </p:cNvPr>
          <p:cNvSpPr txBox="1"/>
          <p:nvPr/>
        </p:nvSpPr>
        <p:spPr>
          <a:xfrm>
            <a:off x="685828" y="4509946"/>
            <a:ext cx="6019800" cy="830997"/>
          </a:xfrm>
          <a:prstGeom prst="rect">
            <a:avLst/>
          </a:prstGeom>
          <a:noFill/>
        </p:spPr>
        <p:txBody>
          <a:bodyPr wrap="square" numCol="2" rtlCol="0">
            <a:spAutoFit/>
          </a:bodyPr>
          <a:lstStyle/>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can’t</a:t>
            </a:r>
          </a:p>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won’t </a:t>
            </a:r>
          </a:p>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don’t</a:t>
            </a:r>
          </a:p>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shouldn’t</a:t>
            </a:r>
          </a:p>
        </p:txBody>
      </p:sp>
    </p:spTree>
    <p:extLst>
      <p:ext uri="{BB962C8B-B14F-4D97-AF65-F5344CB8AC3E}">
        <p14:creationId xmlns:p14="http://schemas.microsoft.com/office/powerpoint/2010/main" val="193057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200" y="2418819"/>
            <a:ext cx="10321887" cy="3891753"/>
          </a:xfrm>
        </p:spPr>
        <p:txBody>
          <a:bodyPr/>
          <a:lstStyle/>
          <a:p>
            <a:r>
              <a:rPr lang="en-US" sz="2400" dirty="0">
                <a:latin typeface="Museo Sans 300" panose="02000000000000000000"/>
                <a:cs typeface="Helvetica" panose="020B0604020202020204" pitchFamily="34" charset="0"/>
              </a:rPr>
              <a:t>Choose concrete words and examples, not abstract ones.</a:t>
            </a:r>
          </a:p>
          <a:p>
            <a:pPr marL="0" indent="0">
              <a:buNone/>
            </a:pPr>
            <a:endParaRPr lang="en-US" sz="2400" b="1" dirty="0">
              <a:latin typeface="Museo Sans 300" panose="02000000000000000000"/>
              <a:ea typeface="Calibri" panose="020F0502020204030204" pitchFamily="34" charset="0"/>
              <a:cs typeface="Helvetica" panose="020B0604020202020204" pitchFamily="34" charset="0"/>
            </a:endParaRPr>
          </a:p>
          <a:p>
            <a:pPr marL="0" indent="0">
              <a:buNone/>
            </a:pPr>
            <a:r>
              <a:rPr lang="en-US" sz="2400" b="1" dirty="0">
                <a:effectLst/>
                <a:latin typeface="Museo Sans 300" panose="02000000000000000000"/>
                <a:ea typeface="Calibri" panose="020F0502020204030204" pitchFamily="34" charset="0"/>
                <a:cs typeface="Helvetica" panose="020B0604020202020204" pitchFamily="34" charset="0"/>
              </a:rPr>
              <a:t>For example:</a:t>
            </a:r>
            <a:r>
              <a:rPr lang="en-US" sz="2400" dirty="0">
                <a:effectLst/>
                <a:latin typeface="Museo Sans 300" panose="02000000000000000000"/>
                <a:ea typeface="Calibri" panose="020F0502020204030204" pitchFamily="34" charset="0"/>
                <a:cs typeface="Helvetica" panose="020B0604020202020204" pitchFamily="34" charset="0"/>
              </a:rPr>
              <a:t> “You must work hard to get promoted” is an abstract idea. </a:t>
            </a:r>
          </a:p>
          <a:p>
            <a:pPr marL="0" indent="0">
              <a:buNone/>
            </a:pPr>
            <a:endParaRPr lang="en-US" sz="2400" dirty="0">
              <a:latin typeface="Museo Sans 300" panose="02000000000000000000"/>
              <a:ea typeface="Calibri" panose="020F0502020204030204" pitchFamily="34" charset="0"/>
              <a:cs typeface="Helvetica" panose="020B0604020202020204" pitchFamily="34" charset="0"/>
            </a:endParaRPr>
          </a:p>
          <a:p>
            <a:pPr marL="0" indent="0">
              <a:buNone/>
            </a:pPr>
            <a:r>
              <a:rPr lang="en-US" sz="2400" dirty="0">
                <a:effectLst/>
                <a:latin typeface="Museo Sans 300" panose="02000000000000000000"/>
                <a:ea typeface="Calibri" panose="020F0502020204030204" pitchFamily="34" charset="0"/>
                <a:cs typeface="Helvetica" panose="020B0604020202020204" pitchFamily="34" charset="0"/>
              </a:rPr>
              <a:t>What does working hard look like in concrete terms? </a:t>
            </a:r>
            <a:endParaRPr lang="en-CA" sz="2400" dirty="0">
              <a:effectLst/>
              <a:latin typeface="Museo Sans 300" panose="02000000000000000000"/>
              <a:ea typeface="Calibri" panose="020F0502020204030204" pitchFamily="34" charset="0"/>
              <a:cs typeface="Helvetica" panose="020B0604020202020204" pitchFamily="34" charset="0"/>
            </a:endParaRPr>
          </a:p>
          <a:p>
            <a:pPr marL="0" indent="0">
              <a:buNone/>
            </a:pPr>
            <a:endParaRPr lang="en-US" dirty="0"/>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383854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r>
              <a:rPr lang="en-US" sz="2400" dirty="0">
                <a:latin typeface="Museo Sans 300" panose="02000000000000000000"/>
                <a:cs typeface="Helvetica" panose="020B0604020202020204" pitchFamily="34" charset="0"/>
              </a:rPr>
              <a:t>Be cautious about using figures of speech (idioms, metaphors, hyperbole)</a:t>
            </a:r>
          </a:p>
          <a:p>
            <a:pPr marL="0" indent="0">
              <a:buNone/>
            </a:pPr>
            <a:endParaRPr lang="en-US" sz="2400" dirty="0">
              <a:latin typeface="Museo Sans 300" panose="02000000000000000000"/>
              <a:cs typeface="Helvetica" panose="020B0604020202020204" pitchFamily="34" charset="0"/>
            </a:endParaRPr>
          </a:p>
          <a:p>
            <a:pPr marL="0" indent="0">
              <a:buNone/>
            </a:pPr>
            <a:r>
              <a:rPr lang="en-US" sz="2400" b="1" dirty="0">
                <a:latin typeface="Museo Sans 300" panose="02000000000000000000"/>
                <a:cs typeface="Helvetica" panose="020B0604020202020204" pitchFamily="34" charset="0"/>
              </a:rPr>
              <a:t>For example: </a:t>
            </a:r>
          </a:p>
          <a:p>
            <a:pPr>
              <a:buFont typeface="Arial" panose="020B0604020202020204" pitchFamily="34" charset="0"/>
              <a:buChar char="•"/>
            </a:pPr>
            <a:r>
              <a:rPr lang="en-US" sz="2400" b="1" dirty="0">
                <a:solidFill>
                  <a:srgbClr val="0070C0"/>
                </a:solidFill>
                <a:latin typeface="Museo Sans 300" panose="02000000000000000000"/>
                <a:cs typeface="Helvetica" panose="020B0604020202020204" pitchFamily="34" charset="0"/>
              </a:rPr>
              <a:t>Keep an eye out </a:t>
            </a:r>
            <a:r>
              <a:rPr lang="en-US" sz="2400" dirty="0">
                <a:latin typeface="Museo Sans 300" panose="02000000000000000000"/>
                <a:cs typeface="Helvetica" panose="020B0604020202020204" pitchFamily="34" charset="0"/>
              </a:rPr>
              <a:t>for the press release next week. </a:t>
            </a:r>
          </a:p>
          <a:p>
            <a:pPr>
              <a:buFont typeface="Arial" panose="020B0604020202020204" pitchFamily="34" charset="0"/>
              <a:buChar char="•"/>
            </a:pPr>
            <a:r>
              <a:rPr lang="en-US" sz="2400" dirty="0">
                <a:latin typeface="Museo Sans 300" panose="02000000000000000000"/>
                <a:cs typeface="Helvetica" panose="020B0604020202020204" pitchFamily="34" charset="0"/>
              </a:rPr>
              <a:t>Let’s do some introductions to </a:t>
            </a:r>
            <a:r>
              <a:rPr lang="en-US" sz="2400" b="1" dirty="0">
                <a:solidFill>
                  <a:srgbClr val="0070C0"/>
                </a:solidFill>
                <a:latin typeface="Museo Sans 300" panose="02000000000000000000"/>
                <a:cs typeface="Helvetica" panose="020B0604020202020204" pitchFamily="34" charset="0"/>
              </a:rPr>
              <a:t>break the ice</a:t>
            </a:r>
            <a:r>
              <a:rPr lang="en-US" sz="2400" dirty="0">
                <a:latin typeface="Museo Sans 300" panose="02000000000000000000"/>
                <a:cs typeface="Helvetica" panose="020B0604020202020204" pitchFamily="34" charset="0"/>
              </a:rPr>
              <a:t>. </a:t>
            </a:r>
          </a:p>
          <a:p>
            <a:pPr>
              <a:buFont typeface="Arial" panose="020B0604020202020204" pitchFamily="34" charset="0"/>
              <a:buChar char="•"/>
            </a:pPr>
            <a:r>
              <a:rPr lang="en-US" sz="2400" dirty="0">
                <a:latin typeface="Museo Sans 300" panose="02000000000000000000"/>
                <a:cs typeface="Helvetica" panose="020B0604020202020204" pitchFamily="34" charset="0"/>
              </a:rPr>
              <a:t>You’re </a:t>
            </a:r>
            <a:r>
              <a:rPr lang="en-US" sz="2400" b="1" dirty="0">
                <a:solidFill>
                  <a:srgbClr val="0070C0"/>
                </a:solidFill>
                <a:latin typeface="Museo Sans 300" panose="02000000000000000000"/>
                <a:cs typeface="Helvetica" panose="020B0604020202020204" pitchFamily="34" charset="0"/>
              </a:rPr>
              <a:t>barking up the wrong tree </a:t>
            </a:r>
            <a:r>
              <a:rPr lang="en-US" sz="2400" dirty="0">
                <a:latin typeface="Museo Sans 300" panose="02000000000000000000"/>
                <a:cs typeface="Helvetica" panose="020B0604020202020204" pitchFamily="34" charset="0"/>
              </a:rPr>
              <a:t>with that advocacy approach. </a:t>
            </a:r>
          </a:p>
          <a:p>
            <a:pPr>
              <a:buFont typeface="Arial" panose="020B0604020202020204" pitchFamily="34" charset="0"/>
              <a:buChar char="•"/>
            </a:pPr>
            <a:r>
              <a:rPr lang="en-US" sz="2400" dirty="0">
                <a:latin typeface="Museo Sans 300" panose="02000000000000000000"/>
                <a:cs typeface="Helvetica" panose="020B0604020202020204" pitchFamily="34" charset="0"/>
              </a:rPr>
              <a:t>I want to address </a:t>
            </a:r>
            <a:r>
              <a:rPr lang="en-US" sz="2400" b="1" dirty="0">
                <a:solidFill>
                  <a:srgbClr val="0070C0"/>
                </a:solidFill>
                <a:latin typeface="Museo Sans 300" panose="02000000000000000000"/>
                <a:cs typeface="Helvetica" panose="020B0604020202020204" pitchFamily="34" charset="0"/>
              </a:rPr>
              <a:t>the elephant in the room</a:t>
            </a:r>
            <a:r>
              <a:rPr lang="en-US" sz="2400" dirty="0">
                <a:latin typeface="Museo Sans 300" panose="02000000000000000000"/>
                <a:cs typeface="Helvetica" panose="020B0604020202020204" pitchFamily="34" charset="0"/>
              </a:rPr>
              <a:t>.</a:t>
            </a:r>
            <a:endParaRPr lang="en-US" sz="2400" dirty="0">
              <a:latin typeface="Museo Sans 300" panose="0200000000000000000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93711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r>
              <a:rPr lang="en-US" sz="2400" dirty="0">
                <a:latin typeface="Museo Sans 300" panose="02000000000000000000"/>
                <a:cs typeface="Helvetica" panose="020B0604020202020204" pitchFamily="34" charset="0"/>
              </a:rPr>
              <a:t>Explain unfamiliar words or technical terms.</a:t>
            </a:r>
          </a:p>
          <a:p>
            <a:endParaRPr lang="en-US" sz="2400" dirty="0">
              <a:latin typeface="Museo Sans 300" panose="02000000000000000000"/>
              <a:cs typeface="Helvetica" panose="020B0604020202020204" pitchFamily="34" charset="0"/>
            </a:endParaRPr>
          </a:p>
          <a:p>
            <a:pPr marL="0" indent="0">
              <a:buNone/>
            </a:pPr>
            <a:r>
              <a:rPr lang="en-US" sz="2400" b="1" dirty="0">
                <a:latin typeface="Museo Sans 300" panose="02000000000000000000"/>
                <a:cs typeface="Helvetica" panose="020B0604020202020204" pitchFamily="34" charset="0"/>
              </a:rPr>
              <a:t>For example: </a:t>
            </a:r>
          </a:p>
          <a:p>
            <a:pPr marL="0" indent="0">
              <a:buNone/>
            </a:pPr>
            <a:r>
              <a:rPr lang="en-US" sz="2400" b="1" dirty="0">
                <a:solidFill>
                  <a:srgbClr val="0070C0"/>
                </a:solidFill>
                <a:latin typeface="Museo Sans 300" panose="02000000000000000000"/>
                <a:cs typeface="Helvetica" panose="020B0604020202020204" pitchFamily="34" charset="0"/>
              </a:rPr>
              <a:t>Career advancement </a:t>
            </a:r>
            <a:r>
              <a:rPr lang="en-US" sz="2400" dirty="0">
                <a:latin typeface="Museo Sans 300" panose="02000000000000000000"/>
                <a:cs typeface="Helvetica" panose="020B0604020202020204" pitchFamily="34" charset="0"/>
              </a:rPr>
              <a:t>means growing in your job by taking on more responsibilities, gaining new skills, or moving into different positions.</a:t>
            </a: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2877634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r>
              <a:rPr lang="en-US" sz="2400" dirty="0">
                <a:effectLst/>
                <a:latin typeface="Museo Sans 300" panose="02000000000000000000"/>
                <a:ea typeface="Calibri" panose="020F0502020204030204" pitchFamily="34" charset="0"/>
              </a:rPr>
              <a:t>Avoid jargon</a:t>
            </a:r>
            <a:br>
              <a:rPr lang="en-US" sz="2400" dirty="0">
                <a:effectLst/>
                <a:latin typeface="Museo Sans 300" panose="02000000000000000000"/>
                <a:ea typeface="Calibri" panose="020F0502020204030204" pitchFamily="34" charset="0"/>
              </a:rPr>
            </a:br>
            <a:endParaRPr lang="en-US" sz="2400" dirty="0">
              <a:effectLst/>
              <a:latin typeface="Museo Sans 300" panose="02000000000000000000"/>
              <a:ea typeface="Calibri" panose="020F0502020204030204" pitchFamily="34" charset="0"/>
            </a:endParaRPr>
          </a:p>
          <a:p>
            <a:pPr marL="0" indent="0">
              <a:buNone/>
            </a:pPr>
            <a:r>
              <a:rPr lang="en-US" sz="2400" b="1" dirty="0">
                <a:latin typeface="Museo Sans 300" panose="02000000000000000000"/>
                <a:ea typeface="Calibri" panose="020F0502020204030204" pitchFamily="34" charset="0"/>
                <a:cs typeface="Times New Roman" panose="02020603050405020304" pitchFamily="18" charset="0"/>
              </a:rPr>
              <a:t>For example: </a:t>
            </a:r>
          </a:p>
          <a:p>
            <a:pPr marL="0" indent="0">
              <a:buNone/>
            </a:pPr>
            <a:r>
              <a:rPr lang="en-US" sz="2400" dirty="0">
                <a:latin typeface="Museo Sans 300" panose="02000000000000000000"/>
              </a:rPr>
              <a:t>“C-suite” when referring to senior executives in a business</a:t>
            </a:r>
            <a:endParaRPr lang="en-US" sz="2400" dirty="0">
              <a:latin typeface="Museo Sans 300" panose="02000000000000000000"/>
              <a:ea typeface="Calibri" panose="020F0502020204030204" pitchFamily="34" charset="0"/>
            </a:endParaRPr>
          </a:p>
          <a:p>
            <a:pPr marL="0" indent="0">
              <a:buNone/>
            </a:pPr>
            <a:endParaRPr lang="en-US" sz="2400" dirty="0">
              <a:latin typeface="Museo Sans 300" panose="02000000000000000000"/>
              <a:ea typeface="Calibri" panose="020F0502020204030204" pitchFamily="34"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770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1551215"/>
          </a:xfrm>
        </p:spPr>
        <p:txBody>
          <a:bodyPr/>
          <a:lstStyle/>
          <a:p>
            <a:r>
              <a:rPr lang="en-US" sz="2400" dirty="0">
                <a:latin typeface="Museo Sans 300" panose="02000000000000000000"/>
                <a:cs typeface="Helvetica" panose="020B0604020202020204" pitchFamily="34" charset="0"/>
              </a:rPr>
              <a:t>Avoid abbreviations, including those from other languages </a:t>
            </a:r>
          </a:p>
          <a:p>
            <a:pPr marL="0" indent="0">
              <a:buNone/>
            </a:pPr>
            <a:endParaRPr lang="en-US" sz="2400" dirty="0">
              <a:latin typeface="Museo Sans 300" panose="02000000000000000000"/>
              <a:cs typeface="Helvetica" panose="020B0604020202020204" pitchFamily="34" charset="0"/>
            </a:endParaRPr>
          </a:p>
          <a:p>
            <a:pPr marL="0" indent="0">
              <a:buNone/>
            </a:pPr>
            <a:r>
              <a:rPr lang="en-US" sz="2400" b="1" dirty="0">
                <a:effectLst/>
                <a:latin typeface="Museo Sans 300" panose="02000000000000000000"/>
                <a:ea typeface="Calibri" panose="020F0502020204030204" pitchFamily="34" charset="0"/>
                <a:cs typeface="Helvetica" panose="020B0604020202020204" pitchFamily="34" charset="0"/>
              </a:rPr>
              <a:t>For example:</a:t>
            </a:r>
            <a:r>
              <a:rPr lang="en-US" sz="2400" dirty="0">
                <a:effectLst/>
                <a:latin typeface="Museo Sans 300" panose="02000000000000000000"/>
                <a:ea typeface="Calibri" panose="020F0502020204030204" pitchFamily="34" charset="0"/>
                <a:cs typeface="Helvetica" panose="020B0604020202020204" pitchFamily="34" charset="0"/>
              </a:rPr>
              <a:t> </a:t>
            </a: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
        <p:nvSpPr>
          <p:cNvPr id="2" name="TextBox 1">
            <a:extLst>
              <a:ext uri="{FF2B5EF4-FFF2-40B4-BE49-F238E27FC236}">
                <a16:creationId xmlns:a16="http://schemas.microsoft.com/office/drawing/2014/main" id="{C0CC2162-F510-1D68-B1AE-BA66583A8D3A}"/>
              </a:ext>
            </a:extLst>
          </p:cNvPr>
          <p:cNvSpPr txBox="1"/>
          <p:nvPr/>
        </p:nvSpPr>
        <p:spPr>
          <a:xfrm>
            <a:off x="1309816" y="3818238"/>
            <a:ext cx="8843177" cy="1938992"/>
          </a:xfrm>
          <a:prstGeom prst="rect">
            <a:avLst/>
          </a:prstGeom>
          <a:noFill/>
        </p:spPr>
        <p:txBody>
          <a:bodyPr wrap="square" numCol="2" rtlCol="0">
            <a:spAutoFit/>
          </a:bodyPr>
          <a:lstStyle/>
          <a:p>
            <a:pPr marL="342900" indent="-342900">
              <a:buClr>
                <a:schemeClr val="accent6"/>
              </a:buClr>
              <a:buFont typeface="Arial" panose="020B0604020202020204" pitchFamily="34" charset="0"/>
              <a:buChar char="•"/>
            </a:pPr>
            <a:r>
              <a:rPr lang="en-US" sz="2400" dirty="0">
                <a:latin typeface="Museo Sans 300" panose="02000000000000000000"/>
                <a:ea typeface="Calibri" panose="020F0502020204030204" pitchFamily="34" charset="0"/>
                <a:cs typeface="Helvetica" panose="020B0604020202020204" pitchFamily="34" charset="0"/>
              </a:rPr>
              <a:t>e.g. (for example) </a:t>
            </a:r>
          </a:p>
          <a:p>
            <a:pPr marL="342900" indent="-342900">
              <a:buClr>
                <a:schemeClr val="accent6"/>
              </a:buClr>
              <a:buFont typeface="Arial" panose="020B0604020202020204" pitchFamily="34" charset="0"/>
              <a:buChar char="•"/>
            </a:pPr>
            <a:r>
              <a:rPr lang="en-US" sz="2400" dirty="0">
                <a:latin typeface="Museo Sans 300" panose="02000000000000000000"/>
                <a:ea typeface="Calibri" panose="020F0502020204030204" pitchFamily="34" charset="0"/>
                <a:cs typeface="Helvetica" panose="020B0604020202020204" pitchFamily="34" charset="0"/>
              </a:rPr>
              <a:t>i.e. (that is)</a:t>
            </a:r>
          </a:p>
          <a:p>
            <a:pPr marL="342900" indent="-342900">
              <a:buClr>
                <a:schemeClr val="accent6"/>
              </a:buClr>
              <a:buFont typeface="Arial" panose="020B0604020202020204" pitchFamily="34" charset="0"/>
              <a:buChar char="•"/>
            </a:pPr>
            <a:r>
              <a:rPr lang="en-US" sz="2400" dirty="0">
                <a:latin typeface="Museo Sans 300" panose="02000000000000000000"/>
                <a:ea typeface="Calibri" panose="020F0502020204030204" pitchFamily="34" charset="0"/>
                <a:cs typeface="Helvetica" panose="020B0604020202020204" pitchFamily="34" charset="0"/>
              </a:rPr>
              <a:t>etc.  </a:t>
            </a:r>
          </a:p>
          <a:p>
            <a:pPr marL="342900" indent="-342900">
              <a:buClr>
                <a:schemeClr val="accent6"/>
              </a:buClr>
              <a:buFont typeface="Arial" panose="020B0604020202020204" pitchFamily="34" charset="0"/>
              <a:buChar char="•"/>
            </a:pPr>
            <a:r>
              <a:rPr lang="en-US" sz="2400" dirty="0">
                <a:latin typeface="Museo Sans 300" panose="02000000000000000000"/>
                <a:ea typeface="Calibri" panose="020F0502020204030204" pitchFamily="34" charset="0"/>
                <a:cs typeface="Helvetica" panose="020B0604020202020204" pitchFamily="34" charset="0"/>
              </a:rPr>
              <a:t>dept. (department)</a:t>
            </a:r>
          </a:p>
          <a:p>
            <a:pPr marL="342900" indent="-342900">
              <a:buClr>
                <a:schemeClr val="accent6"/>
              </a:buClr>
              <a:buFont typeface="Arial" panose="020B0604020202020204" pitchFamily="34" charset="0"/>
              <a:buChar char="•"/>
            </a:pPr>
            <a:r>
              <a:rPr lang="en-US" sz="2400" dirty="0">
                <a:latin typeface="Museo Sans 300" panose="02000000000000000000"/>
                <a:ea typeface="Calibri" panose="020F0502020204030204" pitchFamily="34" charset="0"/>
                <a:cs typeface="Helvetica" panose="020B0604020202020204" pitchFamily="34" charset="0"/>
              </a:rPr>
              <a:t>vs.  (versus) </a:t>
            </a:r>
            <a:endParaRPr lang="en-CA" sz="2400" dirty="0">
              <a:latin typeface="Museo Sans 300" panose="0200000000000000000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30065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r>
              <a:rPr lang="en-US" sz="2400" dirty="0">
                <a:latin typeface="Museo Sans 300" panose="02000000000000000000"/>
                <a:cs typeface="Helvetica" panose="020B0604020202020204" pitchFamily="34" charset="0"/>
              </a:rPr>
              <a:t>Use numerals to express numbers 2 through 999. </a:t>
            </a:r>
            <a:br>
              <a:rPr lang="en-US" sz="2400" dirty="0">
                <a:latin typeface="Museo Sans 300" panose="02000000000000000000"/>
                <a:cs typeface="Helvetica" panose="020B0604020202020204" pitchFamily="34" charset="0"/>
              </a:rPr>
            </a:br>
            <a:endParaRPr lang="en-US" sz="2400" dirty="0">
              <a:latin typeface="Museo Sans 300" panose="02000000000000000000"/>
              <a:cs typeface="Helvetica" panose="020B0604020202020204" pitchFamily="34" charset="0"/>
            </a:endParaRPr>
          </a:p>
          <a:p>
            <a:pPr marL="0" indent="0">
              <a:buNone/>
            </a:pPr>
            <a:r>
              <a:rPr lang="en-US" sz="2400" b="1" dirty="0">
                <a:effectLst/>
                <a:latin typeface="Museo Sans 300" panose="02000000000000000000"/>
                <a:ea typeface="Calibri" panose="020F0502020204030204" pitchFamily="34" charset="0"/>
                <a:cs typeface="Helvetica" panose="020B0604020202020204" pitchFamily="34" charset="0"/>
              </a:rPr>
              <a:t>For example: </a:t>
            </a:r>
            <a:r>
              <a:rPr lang="en-US" sz="2400" dirty="0">
                <a:effectLst/>
                <a:latin typeface="Museo Sans 300" panose="02000000000000000000"/>
                <a:ea typeface="Calibri" panose="020F0502020204030204" pitchFamily="34" charset="0"/>
                <a:cs typeface="Helvetica" panose="020B0604020202020204" pitchFamily="34" charset="0"/>
              </a:rPr>
              <a:t>We hired </a:t>
            </a:r>
            <a:r>
              <a:rPr lang="en-US" sz="2400" b="1" dirty="0">
                <a:solidFill>
                  <a:srgbClr val="3970CF"/>
                </a:solidFill>
                <a:effectLst/>
                <a:latin typeface="Museo Sans 300" panose="02000000000000000000"/>
                <a:ea typeface="Calibri" panose="020F0502020204030204" pitchFamily="34" charset="0"/>
                <a:cs typeface="Helvetica" panose="020B0604020202020204" pitchFamily="34" charset="0"/>
              </a:rPr>
              <a:t>10</a:t>
            </a:r>
            <a:r>
              <a:rPr lang="en-US" sz="2400" dirty="0">
                <a:effectLst/>
                <a:latin typeface="Museo Sans 300" panose="02000000000000000000"/>
                <a:ea typeface="Calibri" panose="020F0502020204030204" pitchFamily="34" charset="0"/>
                <a:cs typeface="Helvetica" panose="020B0604020202020204" pitchFamily="34" charset="0"/>
              </a:rPr>
              <a:t> new employees this year.</a:t>
            </a:r>
          </a:p>
          <a:p>
            <a:pPr marL="0" indent="0">
              <a:buNone/>
            </a:pPr>
            <a:endParaRPr lang="en-US" sz="2400" dirty="0">
              <a:latin typeface="Museo Sans 300" panose="02000000000000000000"/>
              <a:ea typeface="Calibri" panose="020F0502020204030204" pitchFamily="34" charset="0"/>
              <a:cs typeface="Helvetica" panose="020B0604020202020204" pitchFamily="34" charset="0"/>
            </a:endParaRPr>
          </a:p>
          <a:p>
            <a:r>
              <a:rPr lang="en-US" sz="2400" dirty="0">
                <a:latin typeface="Museo Sans 300" panose="02000000000000000000"/>
                <a:ea typeface="Calibri" panose="020F0502020204030204" pitchFamily="34" charset="0"/>
                <a:cs typeface="Helvetica" panose="020B0604020202020204" pitchFamily="34" charset="0"/>
              </a:rPr>
              <a:t>B</a:t>
            </a:r>
            <a:r>
              <a:rPr lang="en-US" sz="2400" dirty="0">
                <a:effectLst/>
                <a:latin typeface="Museo Sans 300" panose="02000000000000000000"/>
                <a:ea typeface="Calibri" panose="020F0502020204030204" pitchFamily="34" charset="0"/>
                <a:cs typeface="Helvetica" panose="020B0604020202020204" pitchFamily="34" charset="0"/>
              </a:rPr>
              <a:t>reak down complex numbers into simpler terms.</a:t>
            </a:r>
            <a:br>
              <a:rPr lang="en-US" sz="2400" dirty="0">
                <a:effectLst/>
                <a:latin typeface="Museo Sans 300" panose="02000000000000000000"/>
                <a:ea typeface="Calibri" panose="020F0502020204030204" pitchFamily="34" charset="0"/>
                <a:cs typeface="Helvetica" panose="020B0604020202020204" pitchFamily="34" charset="0"/>
              </a:rPr>
            </a:br>
            <a:endParaRPr lang="en-US" sz="2400" dirty="0">
              <a:effectLst/>
              <a:latin typeface="Museo Sans 300" panose="02000000000000000000"/>
              <a:ea typeface="Calibri" panose="020F0502020204030204" pitchFamily="34" charset="0"/>
              <a:cs typeface="Helvetica" panose="020B0604020202020204" pitchFamily="34" charset="0"/>
            </a:endParaRPr>
          </a:p>
          <a:p>
            <a:pPr marL="0" indent="0">
              <a:buNone/>
            </a:pPr>
            <a:r>
              <a:rPr lang="en-US" sz="2400" b="1" dirty="0">
                <a:latin typeface="Museo Sans 300" panose="02000000000000000000"/>
                <a:ea typeface="Calibri" panose="020F0502020204030204" pitchFamily="34" charset="0"/>
                <a:cs typeface="Helvetica" panose="020B0604020202020204" pitchFamily="34" charset="0"/>
              </a:rPr>
              <a:t>For example: </a:t>
            </a:r>
            <a:r>
              <a:rPr lang="en-US" sz="2400" dirty="0">
                <a:latin typeface="Museo Sans 300" panose="02000000000000000000"/>
                <a:ea typeface="Calibri" panose="020F0502020204030204" pitchFamily="34" charset="0"/>
                <a:cs typeface="Helvetica" panose="020B0604020202020204" pitchFamily="34" charset="0"/>
              </a:rPr>
              <a:t>There are more than </a:t>
            </a:r>
            <a:r>
              <a:rPr lang="en-US" sz="2400" b="1" dirty="0">
                <a:solidFill>
                  <a:srgbClr val="3970CF"/>
                </a:solidFill>
                <a:latin typeface="Museo Sans 300" panose="02000000000000000000"/>
                <a:ea typeface="Calibri" panose="020F0502020204030204" pitchFamily="34" charset="0"/>
                <a:cs typeface="Helvetica" panose="020B0604020202020204" pitchFamily="34" charset="0"/>
              </a:rPr>
              <a:t>8 million </a:t>
            </a:r>
            <a:r>
              <a:rPr lang="en-US" sz="2400" dirty="0">
                <a:latin typeface="Museo Sans 300" panose="02000000000000000000"/>
                <a:ea typeface="Calibri" panose="020F0502020204030204" pitchFamily="34" charset="0"/>
                <a:cs typeface="Helvetica" panose="020B0604020202020204" pitchFamily="34" charset="0"/>
              </a:rPr>
              <a:t>people with disabilities in Canada. </a:t>
            </a:r>
            <a:endParaRPr lang="en-CA" sz="2400" dirty="0">
              <a:effectLst/>
              <a:latin typeface="Museo Sans 300" panose="02000000000000000000"/>
              <a:ea typeface="Calibri" panose="020F0502020204030204" pitchFamily="34" charset="0"/>
              <a:cs typeface="Helvetica" panose="020B0604020202020204" pitchFamily="34" charset="0"/>
            </a:endParaRPr>
          </a:p>
          <a:p>
            <a:pPr marL="0" indent="0">
              <a:buNone/>
            </a:pPr>
            <a:endParaRPr lang="en-US" dirty="0"/>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93490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r>
              <a:rPr lang="en-US" sz="2400" dirty="0">
                <a:latin typeface="Museo Sans 300" panose="02000000000000000000"/>
                <a:cs typeface="Helvetica" panose="020B0604020202020204" pitchFamily="34" charset="0"/>
              </a:rPr>
              <a:t>Introduce acronyms or shortened names the first time you use them in your communication.</a:t>
            </a:r>
          </a:p>
          <a:p>
            <a:pPr marL="0" indent="0">
              <a:buNone/>
            </a:pPr>
            <a:endParaRPr lang="en-US" sz="2400" dirty="0">
              <a:latin typeface="Museo Sans 300" panose="02000000000000000000"/>
              <a:cs typeface="Helvetica" panose="020B0604020202020204" pitchFamily="34" charset="0"/>
            </a:endParaRPr>
          </a:p>
          <a:p>
            <a:pPr marL="0" indent="0">
              <a:buNone/>
            </a:pPr>
            <a:r>
              <a:rPr lang="en-US" sz="2400" b="1" dirty="0">
                <a:latin typeface="Museo Sans 300" panose="02000000000000000000"/>
                <a:cs typeface="Helvetica" panose="020B0604020202020204" pitchFamily="34" charset="0"/>
              </a:rPr>
              <a:t>For example: </a:t>
            </a:r>
          </a:p>
          <a:p>
            <a:r>
              <a:rPr lang="en-US" sz="2400" dirty="0">
                <a:latin typeface="Museo Sans 300" panose="02000000000000000000"/>
                <a:cs typeface="Helvetica" panose="020B0604020202020204" pitchFamily="34" charset="0"/>
              </a:rPr>
              <a:t>Ready, Willing &amp; Able (RWA)</a:t>
            </a:r>
          </a:p>
          <a:p>
            <a:r>
              <a:rPr lang="en-US" sz="2400" dirty="0">
                <a:latin typeface="Museo Sans 300" panose="02000000000000000000"/>
                <a:cs typeface="Helvetica" panose="020B0604020202020204" pitchFamily="34" charset="0"/>
              </a:rPr>
              <a:t>Canadian Union of Public Employees (the union)</a:t>
            </a:r>
          </a:p>
          <a:p>
            <a:r>
              <a:rPr lang="en-US" sz="2400" dirty="0">
                <a:latin typeface="Museo Sans 300" panose="02000000000000000000"/>
                <a:cs typeface="Helvetica" panose="020B0604020202020204" pitchFamily="34" charset="0"/>
              </a:rPr>
              <a:t>Employee Assistance Program (EAP)</a:t>
            </a:r>
          </a:p>
          <a:p>
            <a:endParaRPr lang="en-US" dirty="0"/>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3547249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r>
              <a:rPr lang="en-US" sz="2400" dirty="0">
                <a:latin typeface="Museo Sans 300" panose="02000000000000000000"/>
                <a:cs typeface="Helvetica" panose="020B0604020202020204" pitchFamily="34" charset="0"/>
              </a:rPr>
              <a:t>Be consistent in your language. Choose one term and use it to mean the same thing throughout the communication. </a:t>
            </a:r>
          </a:p>
          <a:p>
            <a:pPr marL="0" indent="0">
              <a:buNone/>
            </a:pPr>
            <a:endParaRPr lang="en-US" sz="2400" dirty="0">
              <a:latin typeface="Museo Sans 300" panose="02000000000000000000"/>
              <a:cs typeface="Helvetica" panose="020B0604020202020204" pitchFamily="34" charset="0"/>
            </a:endParaRPr>
          </a:p>
          <a:p>
            <a:pPr marL="0" indent="0">
              <a:buNone/>
            </a:pPr>
            <a:r>
              <a:rPr lang="en-US" sz="2400" b="1" dirty="0">
                <a:latin typeface="Museo Sans 300" panose="02000000000000000000"/>
                <a:cs typeface="Helvetica" panose="020B0604020202020204" pitchFamily="34" charset="0"/>
              </a:rPr>
              <a:t>For example: </a:t>
            </a:r>
          </a:p>
          <a:p>
            <a:pPr marL="0" indent="0">
              <a:buNone/>
            </a:pPr>
            <a:r>
              <a:rPr lang="en-US" sz="2400" dirty="0">
                <a:latin typeface="Museo Sans 300" panose="02000000000000000000"/>
                <a:cs typeface="Helvetica" panose="020B0604020202020204" pitchFamily="34" charset="0"/>
              </a:rPr>
              <a:t>Choose between </a:t>
            </a:r>
          </a:p>
          <a:p>
            <a:r>
              <a:rPr lang="en-US" sz="2400" dirty="0">
                <a:latin typeface="Museo Sans 300" panose="02000000000000000000"/>
                <a:cs typeface="Helvetica" panose="020B0604020202020204" pitchFamily="34" charset="0"/>
              </a:rPr>
              <a:t>“resume” or</a:t>
            </a:r>
          </a:p>
          <a:p>
            <a:r>
              <a:rPr lang="en-US" sz="2400" dirty="0">
                <a:latin typeface="Museo Sans 300" panose="02000000000000000000"/>
                <a:cs typeface="Helvetica" panose="020B0604020202020204" pitchFamily="34" charset="0"/>
              </a:rPr>
              <a:t>“CV” </a:t>
            </a: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300849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2523744"/>
            <a:ext cx="10515600" cy="3406001"/>
          </a:xfrm>
        </p:spPr>
        <p:txBody>
          <a:bodyPr/>
          <a:lstStyle/>
          <a:p>
            <a:pPr marL="0" indent="0">
              <a:buNone/>
            </a:pPr>
            <a:r>
              <a:rPr lang="en-US" sz="2400" dirty="0">
                <a:effectLst/>
                <a:latin typeface="Museo Sans 300" panose="02000000000000000000"/>
                <a:ea typeface="Calibri" panose="020F0502020204030204" pitchFamily="34" charset="0"/>
              </a:rPr>
              <a:t>A communication is in plain language if its </a:t>
            </a:r>
            <a:r>
              <a:rPr lang="en-US" sz="2400" b="1" dirty="0">
                <a:effectLst/>
                <a:latin typeface="Museo Sans 300" panose="02000000000000000000"/>
                <a:ea typeface="Calibri" panose="020F0502020204030204" pitchFamily="34" charset="0"/>
              </a:rPr>
              <a:t>wording</a:t>
            </a:r>
            <a:r>
              <a:rPr lang="en-US" sz="2400" dirty="0">
                <a:effectLst/>
                <a:latin typeface="Museo Sans 300" panose="02000000000000000000"/>
                <a:ea typeface="Calibri" panose="020F0502020204030204" pitchFamily="34" charset="0"/>
              </a:rPr>
              <a:t>, </a:t>
            </a:r>
            <a:r>
              <a:rPr lang="en-US" sz="2400" b="1" dirty="0">
                <a:effectLst/>
                <a:latin typeface="Museo Sans 300" panose="02000000000000000000"/>
                <a:ea typeface="Calibri" panose="020F0502020204030204" pitchFamily="34" charset="0"/>
              </a:rPr>
              <a:t>structure</a:t>
            </a:r>
            <a:r>
              <a:rPr lang="en-US" sz="2400" dirty="0">
                <a:effectLst/>
                <a:latin typeface="Museo Sans 300" panose="02000000000000000000"/>
                <a:ea typeface="Calibri" panose="020F0502020204030204" pitchFamily="34" charset="0"/>
              </a:rPr>
              <a:t>, and </a:t>
            </a:r>
            <a:r>
              <a:rPr lang="en-US" sz="2400" b="1" dirty="0">
                <a:effectLst/>
                <a:latin typeface="Museo Sans 300" panose="02000000000000000000"/>
                <a:ea typeface="Calibri" panose="020F0502020204030204" pitchFamily="34" charset="0"/>
              </a:rPr>
              <a:t>design </a:t>
            </a:r>
            <a:r>
              <a:rPr lang="en-US" sz="2400" dirty="0">
                <a:effectLst/>
                <a:latin typeface="Museo Sans 300" panose="02000000000000000000"/>
                <a:ea typeface="Calibri" panose="020F0502020204030204" pitchFamily="34" charset="0"/>
              </a:rPr>
              <a:t>are so clear that the intended audience can easily </a:t>
            </a:r>
            <a:r>
              <a:rPr lang="en-US" sz="2400" b="1" dirty="0">
                <a:effectLst/>
                <a:latin typeface="Museo Sans 300" panose="02000000000000000000"/>
                <a:ea typeface="Calibri" panose="020F0502020204030204" pitchFamily="34" charset="0"/>
              </a:rPr>
              <a:t>find </a:t>
            </a:r>
            <a:r>
              <a:rPr lang="en-US" sz="2400" dirty="0">
                <a:effectLst/>
                <a:latin typeface="Museo Sans 300" panose="02000000000000000000"/>
                <a:ea typeface="Calibri" panose="020F0502020204030204" pitchFamily="34" charset="0"/>
              </a:rPr>
              <a:t>what they need, </a:t>
            </a:r>
            <a:r>
              <a:rPr lang="en-US" sz="2400" b="1" dirty="0">
                <a:effectLst/>
                <a:latin typeface="Museo Sans 300" panose="02000000000000000000"/>
                <a:ea typeface="Calibri" panose="020F0502020204030204" pitchFamily="34" charset="0"/>
              </a:rPr>
              <a:t>understand</a:t>
            </a:r>
            <a:r>
              <a:rPr lang="en-US" sz="2400" dirty="0">
                <a:effectLst/>
                <a:latin typeface="Museo Sans 300" panose="02000000000000000000"/>
                <a:ea typeface="Calibri" panose="020F0502020204030204" pitchFamily="34" charset="0"/>
              </a:rPr>
              <a:t> what they find, and </a:t>
            </a:r>
            <a:r>
              <a:rPr lang="en-US" sz="2400" b="1" dirty="0">
                <a:effectLst/>
                <a:latin typeface="Museo Sans 300" panose="02000000000000000000"/>
                <a:ea typeface="Calibri" panose="020F0502020204030204" pitchFamily="34" charset="0"/>
              </a:rPr>
              <a:t>use</a:t>
            </a:r>
            <a:r>
              <a:rPr lang="en-US" sz="2400" dirty="0">
                <a:effectLst/>
                <a:latin typeface="Museo Sans 300" panose="02000000000000000000"/>
                <a:ea typeface="Calibri" panose="020F0502020204030204" pitchFamily="34" charset="0"/>
              </a:rPr>
              <a:t> that information.</a:t>
            </a:r>
          </a:p>
          <a:p>
            <a:pPr marL="0" indent="0">
              <a:buNone/>
            </a:pPr>
            <a:endParaRPr lang="en-US" sz="2400" dirty="0">
              <a:latin typeface="Museo Sans 300" panose="02000000000000000000"/>
              <a:ea typeface="Calibri" panose="020F0502020204030204" pitchFamily="34" charset="0"/>
            </a:endParaRPr>
          </a:p>
          <a:p>
            <a:pPr marL="0" indent="0">
              <a:buNone/>
            </a:pPr>
            <a:r>
              <a:rPr lang="en-US" sz="2400" dirty="0">
                <a:latin typeface="Museo Sans 300" panose="02000000000000000000"/>
                <a:ea typeface="Calibri" panose="020F0502020204030204" pitchFamily="34" charset="0"/>
              </a:rPr>
              <a:t>- Plain Language Association International</a:t>
            </a:r>
            <a:endParaRPr lang="en-US" sz="2400" dirty="0">
              <a:latin typeface="Museo Sans 300" panose="0200000000000000000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What is plain language?</a:t>
            </a:r>
          </a:p>
        </p:txBody>
      </p:sp>
    </p:spTree>
    <p:extLst>
      <p:ext uri="{BB962C8B-B14F-4D97-AF65-F5344CB8AC3E}">
        <p14:creationId xmlns:p14="http://schemas.microsoft.com/office/powerpoint/2010/main" val="128497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pPr lvl="0">
              <a:lnSpc>
                <a:spcPct val="150000"/>
              </a:lnSpc>
              <a:spcAft>
                <a:spcPts val="800"/>
              </a:spcAft>
            </a:pPr>
            <a:r>
              <a:rPr lang="en-US" sz="2400" dirty="0">
                <a:effectLst/>
                <a:latin typeface="Museo Sans 300" panose="02000000000000000000"/>
                <a:ea typeface="Calibri" panose="020F0502020204030204" pitchFamily="34" charset="0"/>
                <a:cs typeface="Times New Roman" panose="02020603050405020304" pitchFamily="18" charset="0"/>
              </a:rPr>
              <a:t>Limit the use of ampersands (&amp;), parentheses, slashes, ellipsis, exclamation marks, and semi-colons. </a:t>
            </a:r>
            <a:br>
              <a:rPr lang="en-CA" sz="2400" dirty="0">
                <a:solidFill>
                  <a:srgbClr val="2E1A47"/>
                </a:solidFill>
                <a:effectLst/>
                <a:latin typeface="Museo Sans 300" panose="02000000000000000000"/>
                <a:ea typeface="Calibri" panose="020F0502020204030204" pitchFamily="34" charset="0"/>
                <a:cs typeface="Times New Roman" panose="02020603050405020304" pitchFamily="18" charset="0"/>
              </a:rPr>
            </a:br>
            <a:endParaRPr lang="en-CA" sz="2400" dirty="0">
              <a:solidFill>
                <a:srgbClr val="2E1A47"/>
              </a:solidFill>
              <a:effectLst/>
              <a:latin typeface="Museo Sans 300" panose="02000000000000000000"/>
              <a:ea typeface="Calibri" panose="020F0502020204030204" pitchFamily="34" charset="0"/>
              <a:cs typeface="Times New Roman" panose="02020603050405020304" pitchFamily="18" charset="0"/>
            </a:endParaRPr>
          </a:p>
          <a:p>
            <a:pPr marL="0" lvl="0" indent="0">
              <a:lnSpc>
                <a:spcPct val="150000"/>
              </a:lnSpc>
              <a:spcAft>
                <a:spcPts val="800"/>
              </a:spcAft>
              <a:buNone/>
            </a:pPr>
            <a:r>
              <a:rPr lang="en-US" sz="2400" b="1" dirty="0">
                <a:effectLst/>
                <a:latin typeface="Museo Sans 300" panose="02000000000000000000"/>
                <a:ea typeface="Calibri" panose="020F0502020204030204" pitchFamily="34" charset="0"/>
                <a:cs typeface="Times New Roman" panose="02020603050405020304" pitchFamily="18" charset="0"/>
              </a:rPr>
              <a:t>For example</a:t>
            </a:r>
            <a:r>
              <a:rPr lang="en-US" sz="2400" dirty="0">
                <a:effectLst/>
                <a:latin typeface="Museo Sans 300" panose="02000000000000000000"/>
                <a:ea typeface="Calibri" panose="020F0502020204030204" pitchFamily="34" charset="0"/>
                <a:cs typeface="Times New Roman" panose="02020603050405020304" pitchFamily="18" charset="0"/>
              </a:rPr>
              <a:t>: </a:t>
            </a:r>
          </a:p>
          <a:p>
            <a:pPr marL="0" indent="0">
              <a:lnSpc>
                <a:spcPct val="150000"/>
              </a:lnSpc>
              <a:spcAft>
                <a:spcPts val="800"/>
              </a:spcAft>
              <a:buNone/>
            </a:pPr>
            <a:r>
              <a:rPr lang="en-US" sz="2400" dirty="0">
                <a:latin typeface="Museo Sans 300" panose="02000000000000000000"/>
                <a:ea typeface="Calibri" panose="020F0502020204030204" pitchFamily="34" charset="0"/>
                <a:cs typeface="Times New Roman" panose="02020603050405020304" pitchFamily="18" charset="0"/>
              </a:rPr>
              <a:t>“We do not support the creation of sheltered workshops </a:t>
            </a:r>
            <a:r>
              <a:rPr lang="en-US" sz="2400" b="1" dirty="0">
                <a:solidFill>
                  <a:srgbClr val="0070C0"/>
                </a:solidFill>
                <a:effectLst/>
                <a:latin typeface="Museo Sans 300" panose="02000000000000000000"/>
                <a:ea typeface="Calibri" panose="020F0502020204030204" pitchFamily="34" charset="0"/>
                <a:cs typeface="Times New Roman" panose="02020603050405020304" pitchFamily="18" charset="0"/>
              </a:rPr>
              <a:t>and/or </a:t>
            </a:r>
            <a:r>
              <a:rPr lang="en-US" sz="2400" dirty="0">
                <a:effectLst/>
                <a:latin typeface="Museo Sans 300" panose="02000000000000000000"/>
                <a:ea typeface="Calibri" panose="020F0502020204030204" pitchFamily="34" charset="0"/>
                <a:cs typeface="Times New Roman" panose="02020603050405020304" pitchFamily="18" charset="0"/>
              </a:rPr>
              <a:t>congregate work settings.”</a:t>
            </a:r>
          </a:p>
          <a:p>
            <a:pPr>
              <a:lnSpc>
                <a:spcPct val="150000"/>
              </a:lnSpc>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81625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2523744"/>
            <a:ext cx="10515600" cy="4630818"/>
          </a:xfrm>
        </p:spPr>
        <p:txBody>
          <a:bodyPr/>
          <a:lstStyle/>
          <a:p>
            <a:pPr>
              <a:lnSpc>
                <a:spcPct val="150000"/>
              </a:lnSpc>
            </a:pPr>
            <a:r>
              <a:rPr lang="en-US" sz="2400" dirty="0">
                <a:effectLst/>
                <a:latin typeface="Museo Sans 300" panose="02000000000000000000"/>
                <a:ea typeface="Calibri" panose="020F0502020204030204" pitchFamily="34" charset="0"/>
                <a:cs typeface="Helvetica" panose="020B0604020202020204" pitchFamily="34" charset="0"/>
              </a:rPr>
              <a:t>Use as few words as possible to clearly express the idea.</a:t>
            </a:r>
          </a:p>
          <a:p>
            <a:pPr>
              <a:lnSpc>
                <a:spcPct val="150000"/>
              </a:lnSpc>
            </a:pPr>
            <a:r>
              <a:rPr lang="en-US" sz="2400" dirty="0">
                <a:latin typeface="Museo Sans 300" panose="02000000000000000000"/>
                <a:ea typeface="Calibri" panose="020F0502020204030204" pitchFamily="34" charset="0"/>
                <a:cs typeface="Helvetica" panose="020B0604020202020204" pitchFamily="34" charset="0"/>
              </a:rPr>
              <a:t>Use a basic sentence pattern (</a:t>
            </a:r>
            <a:r>
              <a:rPr lang="en-US" sz="2400">
                <a:latin typeface="Museo Sans 300" panose="02000000000000000000"/>
                <a:ea typeface="Calibri" panose="020F0502020204030204" pitchFamily="34" charset="0"/>
                <a:cs typeface="Helvetica" panose="020B0604020202020204" pitchFamily="34" charset="0"/>
              </a:rPr>
              <a:t>subject + verb + </a:t>
            </a:r>
            <a:r>
              <a:rPr lang="en-US" sz="2400" dirty="0">
                <a:latin typeface="Museo Sans 300" panose="02000000000000000000"/>
                <a:ea typeface="Calibri" panose="020F0502020204030204" pitchFamily="34" charset="0"/>
                <a:cs typeface="Helvetica" panose="020B0604020202020204" pitchFamily="34" charset="0"/>
              </a:rPr>
              <a:t>object).</a:t>
            </a:r>
          </a:p>
          <a:p>
            <a:pPr>
              <a:lnSpc>
                <a:spcPct val="150000"/>
              </a:lnSpc>
            </a:pPr>
            <a:r>
              <a:rPr lang="en-US" sz="2400" dirty="0">
                <a:latin typeface="Museo Sans 300" panose="02000000000000000000"/>
                <a:ea typeface="Calibri" panose="020F0502020204030204" pitchFamily="34" charset="0"/>
                <a:cs typeface="Helvetica" panose="020B0604020202020204" pitchFamily="34" charset="0"/>
              </a:rPr>
              <a:t>Use the present tense as much as possible. </a:t>
            </a:r>
            <a:endParaRPr lang="en-US" sz="2400" dirty="0">
              <a:effectLst/>
              <a:latin typeface="Museo Sans 300" panose="02000000000000000000"/>
              <a:ea typeface="Calibri" panose="020F0502020204030204" pitchFamily="34" charset="0"/>
              <a:cs typeface="Helvetica" panose="020B0604020202020204" pitchFamily="34" charset="0"/>
            </a:endParaRPr>
          </a:p>
          <a:p>
            <a:pPr marL="0" lvl="0" indent="0">
              <a:lnSpc>
                <a:spcPct val="150000"/>
              </a:lnSpc>
              <a:buNone/>
            </a:pPr>
            <a:r>
              <a:rPr lang="en-US" sz="2400" b="1" dirty="0">
                <a:latin typeface="Museo Sans 300" panose="02000000000000000000"/>
                <a:cs typeface="Helvetica" panose="020B0604020202020204" pitchFamily="34" charset="0"/>
              </a:rPr>
              <a:t>For example: </a:t>
            </a:r>
            <a:endParaRPr lang="en-CA" sz="2400" b="1" dirty="0">
              <a:solidFill>
                <a:srgbClr val="FF0000"/>
              </a:solidFill>
              <a:latin typeface="Museo Sans 300" panose="02000000000000000000"/>
              <a:ea typeface="Calibri" panose="020F0502020204030204" pitchFamily="34" charset="0"/>
              <a:cs typeface="Helvetica" panose="020B0604020202020204" pitchFamily="34" charset="0"/>
            </a:endParaRPr>
          </a:p>
          <a:p>
            <a:pPr marL="0" lvl="0" indent="0">
              <a:lnSpc>
                <a:spcPct val="150000"/>
              </a:lnSpc>
              <a:buNone/>
            </a:pPr>
            <a:r>
              <a:rPr lang="en-CA" sz="2400" dirty="0">
                <a:latin typeface="Museo Sans 300" panose="02000000000000000000"/>
                <a:ea typeface="Calibri" panose="020F0502020204030204" pitchFamily="34" charset="0"/>
                <a:cs typeface="Helvetica" panose="020B0604020202020204" pitchFamily="34" charset="0"/>
              </a:rPr>
              <a:t>“Employers need reliable workers.”</a:t>
            </a:r>
            <a:endParaRPr lang="en-US" sz="2400" dirty="0">
              <a:latin typeface="Museo Sans 300" panose="02000000000000000000"/>
              <a:cs typeface="Helvetica" panose="020B0604020202020204" pitchFamily="34" charset="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Sentences</a:t>
            </a:r>
          </a:p>
        </p:txBody>
      </p:sp>
    </p:spTree>
    <p:extLst>
      <p:ext uri="{BB962C8B-B14F-4D97-AF65-F5344CB8AC3E}">
        <p14:creationId xmlns:p14="http://schemas.microsoft.com/office/powerpoint/2010/main" val="316601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8AF51-02BB-1FBD-9C5B-AD14191E2E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CF9E2-0E2A-B1A9-58D4-F339B0948B75}"/>
              </a:ext>
            </a:extLst>
          </p:cNvPr>
          <p:cNvSpPr>
            <a:spLocks noGrp="1"/>
          </p:cNvSpPr>
          <p:nvPr>
            <p:ph idx="1"/>
          </p:nvPr>
        </p:nvSpPr>
        <p:spPr>
          <a:xfrm>
            <a:off x="838200" y="2313679"/>
            <a:ext cx="10515600" cy="1455132"/>
          </a:xfrm>
        </p:spPr>
        <p:txBody>
          <a:bodyPr/>
          <a:lstStyle/>
          <a:p>
            <a:pPr>
              <a:lnSpc>
                <a:spcPct val="150000"/>
              </a:lnSpc>
            </a:pPr>
            <a:r>
              <a:rPr lang="en-US" sz="2400" dirty="0">
                <a:effectLst/>
                <a:latin typeface="Museo Sans 300" panose="02000000000000000000"/>
                <a:ea typeface="Calibri" panose="020F0502020204030204" pitchFamily="34" charset="0"/>
                <a:cs typeface="Helvetica" panose="020B0604020202020204" pitchFamily="34" charset="0"/>
              </a:rPr>
              <a:t>Use the simplest form of a verb (avoid ‘hidden verbs’</a:t>
            </a:r>
            <a:r>
              <a:rPr lang="en-US" sz="2400" dirty="0">
                <a:latin typeface="Museo Sans 300" panose="02000000000000000000"/>
                <a:ea typeface="Calibri" panose="020F0502020204030204" pitchFamily="34" charset="0"/>
                <a:cs typeface="Helvetica" panose="020B0604020202020204" pitchFamily="34" charset="0"/>
              </a:rPr>
              <a:t> or nominalizations)</a:t>
            </a:r>
            <a:endParaRPr lang="en-US" sz="2400" dirty="0">
              <a:effectLst/>
              <a:latin typeface="Museo Sans 300" panose="02000000000000000000"/>
              <a:ea typeface="Calibri" panose="020F0502020204030204" pitchFamily="34" charset="0"/>
              <a:cs typeface="Helvetica" panose="020B0604020202020204" pitchFamily="34" charset="0"/>
            </a:endParaRPr>
          </a:p>
          <a:p>
            <a:pPr marL="0" indent="0">
              <a:lnSpc>
                <a:spcPct val="150000"/>
              </a:lnSpc>
              <a:buNone/>
            </a:pPr>
            <a:r>
              <a:rPr lang="en-US" sz="2400" b="1" dirty="0">
                <a:latin typeface="Museo Sans 300" panose="02000000000000000000"/>
                <a:cs typeface="Helvetica" panose="020B0604020202020204" pitchFamily="34" charset="0"/>
              </a:rPr>
              <a:t>For example: </a:t>
            </a:r>
            <a:endParaRPr lang="en-CA" sz="2400" b="1" dirty="0">
              <a:solidFill>
                <a:srgbClr val="FF0000"/>
              </a:solidFill>
              <a:latin typeface="Museo Sans 300" panose="02000000000000000000"/>
              <a:ea typeface="Calibri" panose="020F050202020403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276042FC-9F6B-212F-0DFD-2CDF6A5F1D2A}"/>
              </a:ext>
            </a:extLst>
          </p:cNvPr>
          <p:cNvSpPr>
            <a:spLocks noGrp="1"/>
          </p:cNvSpPr>
          <p:nvPr>
            <p:ph type="title"/>
          </p:nvPr>
        </p:nvSpPr>
        <p:spPr>
          <a:xfrm>
            <a:off x="838200" y="365125"/>
            <a:ext cx="10515600" cy="1358743"/>
          </a:xfrm>
        </p:spPr>
        <p:txBody>
          <a:bodyPr/>
          <a:lstStyle/>
          <a:p>
            <a:r>
              <a:rPr lang="en-US" dirty="0"/>
              <a:t>Sentences</a:t>
            </a:r>
          </a:p>
        </p:txBody>
      </p:sp>
      <p:sp>
        <p:nvSpPr>
          <p:cNvPr id="4" name="TextBox 3">
            <a:extLst>
              <a:ext uri="{FF2B5EF4-FFF2-40B4-BE49-F238E27FC236}">
                <a16:creationId xmlns:a16="http://schemas.microsoft.com/office/drawing/2014/main" id="{BA1DD809-0863-E5E4-DE3B-80C4F1DB95EB}"/>
              </a:ext>
            </a:extLst>
          </p:cNvPr>
          <p:cNvSpPr txBox="1"/>
          <p:nvPr/>
        </p:nvSpPr>
        <p:spPr>
          <a:xfrm>
            <a:off x="994701" y="3612991"/>
            <a:ext cx="10707148" cy="3004027"/>
          </a:xfrm>
          <a:prstGeom prst="rect">
            <a:avLst/>
          </a:prstGeom>
          <a:noFill/>
        </p:spPr>
        <p:txBody>
          <a:bodyPr wrap="square" rtlCol="0">
            <a:spAutoFit/>
          </a:bodyPr>
          <a:lstStyle/>
          <a:p>
            <a:pPr lvl="0">
              <a:lnSpc>
                <a:spcPct val="150000"/>
              </a:lnSpc>
            </a:pPr>
            <a:r>
              <a:rPr lang="en-CA" sz="2200" dirty="0">
                <a:latin typeface="Museo Sans 300" panose="02000000000000000000"/>
                <a:ea typeface="Calibri" panose="020F0502020204030204" pitchFamily="34" charset="0"/>
                <a:cs typeface="Helvetica" panose="020B0604020202020204" pitchFamily="34" charset="0"/>
              </a:rPr>
              <a:t>✔ “Inclusive employers </a:t>
            </a:r>
            <a:r>
              <a:rPr lang="en-CA" sz="2200" b="1" dirty="0">
                <a:solidFill>
                  <a:srgbClr val="0070C0"/>
                </a:solidFill>
                <a:latin typeface="Museo Sans 300" panose="02000000000000000000"/>
                <a:ea typeface="Calibri" panose="020F0502020204030204" pitchFamily="34" charset="0"/>
                <a:cs typeface="Helvetica" panose="020B0604020202020204" pitchFamily="34" charset="0"/>
              </a:rPr>
              <a:t>consider</a:t>
            </a:r>
            <a:r>
              <a:rPr lang="en-CA" sz="2200" dirty="0">
                <a:latin typeface="Museo Sans 300" panose="02000000000000000000"/>
                <a:ea typeface="Calibri" panose="020F0502020204030204" pitchFamily="34" charset="0"/>
                <a:cs typeface="Helvetica" panose="020B0604020202020204" pitchFamily="34" charset="0"/>
              </a:rPr>
              <a:t> the accessibility needs of their employees.”</a:t>
            </a:r>
          </a:p>
          <a:p>
            <a:pPr lvl="0">
              <a:lnSpc>
                <a:spcPct val="150000"/>
              </a:lnSpc>
            </a:pPr>
            <a:r>
              <a:rPr lang="en-CA" sz="2200" dirty="0">
                <a:latin typeface="Museo Sans 300" panose="02000000000000000000"/>
                <a:ea typeface="Calibri" panose="020F0502020204030204" pitchFamily="34" charset="0"/>
                <a:cs typeface="Helvetica" panose="020B0604020202020204" pitchFamily="34" charset="0"/>
              </a:rPr>
              <a:t>✘ “Inclusive employers </a:t>
            </a:r>
            <a:r>
              <a:rPr lang="en-CA" sz="2200" b="1" dirty="0">
                <a:solidFill>
                  <a:srgbClr val="0070C0"/>
                </a:solidFill>
                <a:latin typeface="Museo Sans 300" panose="02000000000000000000"/>
                <a:ea typeface="Calibri" panose="020F0502020204030204" pitchFamily="34" charset="0"/>
                <a:cs typeface="Helvetica" panose="020B0604020202020204" pitchFamily="34" charset="0"/>
              </a:rPr>
              <a:t>take into consideration</a:t>
            </a:r>
            <a:r>
              <a:rPr lang="en-CA" sz="2200" dirty="0">
                <a:latin typeface="Museo Sans 300" panose="02000000000000000000"/>
                <a:ea typeface="Calibri" panose="020F0502020204030204" pitchFamily="34" charset="0"/>
                <a:cs typeface="Helvetica" panose="020B0604020202020204" pitchFamily="34" charset="0"/>
              </a:rPr>
              <a:t> the accessibility needs of their employees.”</a:t>
            </a:r>
          </a:p>
          <a:p>
            <a:pPr lvl="0">
              <a:lnSpc>
                <a:spcPct val="150000"/>
              </a:lnSpc>
            </a:pPr>
            <a:endParaRPr lang="en-CA" sz="2200" dirty="0">
              <a:latin typeface="Museo Sans 300" panose="02000000000000000000"/>
              <a:ea typeface="Calibri" panose="020F0502020204030204" pitchFamily="34" charset="0"/>
              <a:cs typeface="Helvetica" panose="020B0604020202020204" pitchFamily="34" charset="0"/>
            </a:endParaRPr>
          </a:p>
          <a:p>
            <a:pPr>
              <a:lnSpc>
                <a:spcPct val="150000"/>
              </a:lnSpc>
            </a:pPr>
            <a:r>
              <a:rPr lang="en-CA" sz="2200" dirty="0">
                <a:latin typeface="Museo Sans 300" panose="02000000000000000000"/>
                <a:ea typeface="Calibri" panose="020F0502020204030204" pitchFamily="34" charset="0"/>
                <a:cs typeface="Helvetica" panose="020B0604020202020204" pitchFamily="34" charset="0"/>
              </a:rPr>
              <a:t>✔ “Our workplace culture </a:t>
            </a:r>
            <a:r>
              <a:rPr lang="en-CA" sz="2200" b="1" dirty="0">
                <a:solidFill>
                  <a:srgbClr val="0070C0"/>
                </a:solidFill>
                <a:latin typeface="Museo Sans 300" panose="02000000000000000000"/>
                <a:ea typeface="Calibri" panose="020F0502020204030204" pitchFamily="34" charset="0"/>
                <a:cs typeface="Helvetica" panose="020B0604020202020204" pitchFamily="34" charset="0"/>
              </a:rPr>
              <a:t>reflects</a:t>
            </a:r>
            <a:r>
              <a:rPr lang="en-CA" sz="2200" dirty="0">
                <a:latin typeface="Museo Sans 300" panose="02000000000000000000"/>
                <a:ea typeface="Calibri" panose="020F0502020204030204" pitchFamily="34" charset="0"/>
                <a:cs typeface="Helvetica" panose="020B0604020202020204" pitchFamily="34" charset="0"/>
              </a:rPr>
              <a:t> our values.”</a:t>
            </a:r>
          </a:p>
          <a:p>
            <a:pPr>
              <a:lnSpc>
                <a:spcPct val="150000"/>
              </a:lnSpc>
            </a:pPr>
            <a:r>
              <a:rPr lang="en-CA" sz="2200" dirty="0">
                <a:latin typeface="Museo Sans 300" panose="02000000000000000000"/>
                <a:ea typeface="Calibri" panose="020F0502020204030204" pitchFamily="34" charset="0"/>
                <a:cs typeface="Helvetica" panose="020B0604020202020204" pitchFamily="34" charset="0"/>
              </a:rPr>
              <a:t>✘ “Our workplace culture </a:t>
            </a:r>
            <a:r>
              <a:rPr lang="en-CA" sz="2200" b="1" dirty="0">
                <a:solidFill>
                  <a:srgbClr val="0070C0"/>
                </a:solidFill>
                <a:latin typeface="Museo Sans 300" panose="02000000000000000000"/>
                <a:ea typeface="Calibri" panose="020F0502020204030204" pitchFamily="34" charset="0"/>
                <a:cs typeface="Helvetica" panose="020B0604020202020204" pitchFamily="34" charset="0"/>
              </a:rPr>
              <a:t>is reflective of </a:t>
            </a:r>
            <a:r>
              <a:rPr lang="en-CA" sz="2200" dirty="0">
                <a:latin typeface="Museo Sans 300" panose="02000000000000000000"/>
                <a:ea typeface="Calibri" panose="020F0502020204030204" pitchFamily="34" charset="0"/>
                <a:cs typeface="Helvetica" panose="020B0604020202020204" pitchFamily="34" charset="0"/>
              </a:rPr>
              <a:t>our values.”</a:t>
            </a:r>
          </a:p>
          <a:p>
            <a:pPr lvl="0">
              <a:lnSpc>
                <a:spcPct val="150000"/>
              </a:lnSpc>
            </a:pPr>
            <a:endParaRPr lang="en-CA" dirty="0">
              <a:latin typeface="Museo Sans 300" panose="0200000000000000000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414423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2189172"/>
            <a:ext cx="10515600" cy="4210688"/>
          </a:xfrm>
        </p:spPr>
        <p:txBody>
          <a:bodyPr/>
          <a:lstStyle/>
          <a:p>
            <a:pPr lvl="0">
              <a:lnSpc>
                <a:spcPct val="150000"/>
              </a:lnSpc>
              <a:spcAft>
                <a:spcPts val="800"/>
              </a:spcAft>
            </a:pPr>
            <a:r>
              <a:rPr lang="en-US" sz="2400" dirty="0">
                <a:effectLst/>
                <a:latin typeface="Museo Sans 300" panose="02000000000000000000"/>
                <a:ea typeface="Calibri" panose="020F0502020204030204" pitchFamily="34" charset="0"/>
                <a:cs typeface="Times New Roman" panose="02020603050405020304" pitchFamily="18" charset="0"/>
              </a:rPr>
              <a:t>Keep each sentence to only one idea. </a:t>
            </a:r>
          </a:p>
          <a:p>
            <a:pPr lvl="0">
              <a:lnSpc>
                <a:spcPct val="150000"/>
              </a:lnSpc>
              <a:spcAft>
                <a:spcPts val="800"/>
              </a:spcAft>
            </a:pPr>
            <a:r>
              <a:rPr lang="en-US" sz="2400" dirty="0">
                <a:latin typeface="Museo Sans 300" panose="02000000000000000000"/>
                <a:ea typeface="Calibri" panose="020F0502020204030204" pitchFamily="34" charset="0"/>
                <a:cs typeface="Times New Roman" panose="02020603050405020304" pitchFamily="18" charset="0"/>
              </a:rPr>
              <a:t>Split long sentences into two at conjunction words (but, so, and) or where natural pauses occur when read out loud. </a:t>
            </a:r>
            <a:endParaRPr lang="en-CA" sz="2400" dirty="0">
              <a:latin typeface="Museo Sans 300" panose="02000000000000000000"/>
              <a:ea typeface="Calibri" panose="020F0502020204030204" pitchFamily="34" charset="0"/>
              <a:cs typeface="Times New Roman" panose="02020603050405020304" pitchFamily="18" charset="0"/>
            </a:endParaRPr>
          </a:p>
          <a:p>
            <a:pPr lvl="0">
              <a:lnSpc>
                <a:spcPct val="150000"/>
              </a:lnSpc>
              <a:spcAft>
                <a:spcPts val="800"/>
              </a:spcAft>
            </a:pPr>
            <a:r>
              <a:rPr lang="en-US" sz="2400" dirty="0">
                <a:effectLst/>
                <a:latin typeface="Museo Sans 300" panose="02000000000000000000"/>
                <a:ea typeface="Calibri" panose="020F0502020204030204" pitchFamily="34" charset="0"/>
                <a:cs typeface="Times New Roman" panose="02020603050405020304" pitchFamily="18" charset="0"/>
              </a:rPr>
              <a:t>Use a separate sentence if you need to explain a term.</a:t>
            </a:r>
          </a:p>
          <a:p>
            <a:pPr marL="0" lvl="0" indent="0">
              <a:lnSpc>
                <a:spcPct val="150000"/>
              </a:lnSpc>
              <a:buNone/>
            </a:pPr>
            <a:r>
              <a:rPr lang="en-CA" sz="2400" b="1" dirty="0">
                <a:latin typeface="Museo Sans 300"/>
                <a:ea typeface="Calibri" panose="020F0502020204030204" pitchFamily="34" charset="0"/>
                <a:cs typeface="Helvetica" panose="020B0604020202020204" pitchFamily="34" charset="0"/>
              </a:rPr>
              <a:t>For example: </a:t>
            </a:r>
          </a:p>
          <a:p>
            <a:pPr marL="0" indent="0">
              <a:lnSpc>
                <a:spcPct val="150000"/>
              </a:lnSpc>
              <a:buNone/>
            </a:pPr>
            <a:r>
              <a:rPr lang="en-US" sz="2400" dirty="0">
                <a:latin typeface="Museo Sans 300"/>
                <a:ea typeface="Calibri" panose="020F0502020204030204" pitchFamily="34" charset="0"/>
                <a:cs typeface="Helvetica" panose="020B0604020202020204" pitchFamily="34" charset="0"/>
              </a:rPr>
              <a:t>“Inclusive employment is a smart business decision </a:t>
            </a:r>
            <a:r>
              <a:rPr lang="en-US" sz="2400" b="1" dirty="0">
                <a:solidFill>
                  <a:srgbClr val="3970CF"/>
                </a:solidFill>
                <a:latin typeface="Museo Sans 300"/>
                <a:ea typeface="Calibri" panose="020F0502020204030204" pitchFamily="34" charset="0"/>
                <a:cs typeface="Helvetica" panose="020B0604020202020204" pitchFamily="34" charset="0"/>
              </a:rPr>
              <a:t>and</a:t>
            </a:r>
            <a:r>
              <a:rPr lang="en-US" sz="2400" b="1" dirty="0">
                <a:latin typeface="Museo Sans 300"/>
                <a:ea typeface="Calibri" panose="020F0502020204030204" pitchFamily="34" charset="0"/>
                <a:cs typeface="Helvetica" panose="020B0604020202020204" pitchFamily="34" charset="0"/>
              </a:rPr>
              <a:t> </a:t>
            </a:r>
            <a:r>
              <a:rPr lang="en-US" sz="2400" dirty="0">
                <a:latin typeface="Museo Sans 300"/>
                <a:ea typeface="Calibri" panose="020F0502020204030204" pitchFamily="34" charset="0"/>
                <a:cs typeface="Helvetica" panose="020B0604020202020204" pitchFamily="34" charset="0"/>
              </a:rPr>
              <a:t>many people with disabilities want to work.”</a:t>
            </a:r>
          </a:p>
          <a:p>
            <a:pPr marL="0" lvl="0" indent="0">
              <a:lnSpc>
                <a:spcPct val="150000"/>
              </a:lnSpc>
              <a:buNone/>
            </a:pPr>
            <a:endParaRPr lang="en-CA" sz="18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Sentences</a:t>
            </a:r>
          </a:p>
        </p:txBody>
      </p:sp>
    </p:spTree>
    <p:extLst>
      <p:ext uri="{BB962C8B-B14F-4D97-AF65-F5344CB8AC3E}">
        <p14:creationId xmlns:p14="http://schemas.microsoft.com/office/powerpoint/2010/main" val="256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Sentences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r>
              <a:rPr lang="en-US" sz="2400" dirty="0">
                <a:effectLst/>
                <a:latin typeface="Museo Sans 300" panose="02000000000000000000"/>
                <a:ea typeface="Calibri" panose="020F0502020204030204" pitchFamily="34" charset="0"/>
                <a:cs typeface="Helvetica" panose="020B0604020202020204" pitchFamily="34" charset="0"/>
              </a:rPr>
              <a:t>Avoid chains of nouns (noun strings) </a:t>
            </a:r>
          </a:p>
          <a:p>
            <a:pPr marL="0" indent="0">
              <a:buNone/>
            </a:pPr>
            <a:r>
              <a:rPr lang="en-US" sz="2400" dirty="0">
                <a:latin typeface="Museo Sans 300" panose="02000000000000000000"/>
                <a:ea typeface="Calibri" panose="020F0502020204030204" pitchFamily="34" charset="0"/>
                <a:cs typeface="Helvetica" panose="020B0604020202020204" pitchFamily="34" charset="0"/>
              </a:rPr>
              <a:t>Noun string = a group of nouns clumped together</a:t>
            </a:r>
            <a:r>
              <a:rPr lang="en-US" sz="2400" dirty="0">
                <a:effectLst/>
                <a:latin typeface="Museo Sans 300" panose="02000000000000000000"/>
                <a:ea typeface="Calibri" panose="020F0502020204030204" pitchFamily="34" charset="0"/>
                <a:cs typeface="Helvetica" panose="020B0604020202020204" pitchFamily="34" charset="0"/>
              </a:rPr>
              <a:t>, with all but the last acting as adjectives.</a:t>
            </a:r>
            <a:endParaRPr lang="en-US" sz="2400" dirty="0">
              <a:latin typeface="Museo Sans 300" panose="02000000000000000000"/>
              <a:ea typeface="Calibri" panose="020F0502020204030204" pitchFamily="34" charset="0"/>
              <a:cs typeface="Helvetica" panose="020B0604020202020204" pitchFamily="34" charset="0"/>
            </a:endParaRPr>
          </a:p>
          <a:p>
            <a:pPr marL="0" indent="0">
              <a:buNone/>
            </a:pPr>
            <a:endParaRPr lang="en-US" sz="2400" dirty="0">
              <a:effectLst/>
              <a:latin typeface="Museo Sans 300" panose="02000000000000000000"/>
              <a:ea typeface="Calibri" panose="020F0502020204030204" pitchFamily="34" charset="0"/>
              <a:cs typeface="Helvetica" panose="020B0604020202020204" pitchFamily="34" charset="0"/>
            </a:endParaRPr>
          </a:p>
          <a:p>
            <a:pPr marL="0" indent="0">
              <a:buNone/>
            </a:pPr>
            <a:r>
              <a:rPr lang="en-US" sz="2400" b="1" dirty="0">
                <a:effectLst/>
                <a:latin typeface="Museo Sans 300" panose="02000000000000000000"/>
                <a:ea typeface="Calibri" panose="020F0502020204030204" pitchFamily="34" charset="0"/>
                <a:cs typeface="Helvetica" panose="020B0604020202020204" pitchFamily="34" charset="0"/>
              </a:rPr>
              <a:t>For example: </a:t>
            </a:r>
          </a:p>
          <a:p>
            <a:pPr marL="0" indent="0">
              <a:buNone/>
            </a:pPr>
            <a:r>
              <a:rPr lang="en-US" sz="2400" dirty="0">
                <a:effectLst/>
                <a:latin typeface="Museo Sans 300" panose="02000000000000000000"/>
                <a:ea typeface="Calibri" panose="020F0502020204030204" pitchFamily="34" charset="0"/>
                <a:cs typeface="Helvetica" panose="020B0604020202020204" pitchFamily="34" charset="0"/>
              </a:rPr>
              <a:t>✘ “</a:t>
            </a:r>
            <a:r>
              <a:rPr lang="en-US" sz="2400" dirty="0"/>
              <a:t>Employee performance management system</a:t>
            </a:r>
            <a:r>
              <a:rPr lang="en-US" sz="2400" dirty="0">
                <a:effectLst/>
                <a:latin typeface="Museo Sans 300" panose="02000000000000000000"/>
                <a:ea typeface="Calibri" panose="020F0502020204030204" pitchFamily="34" charset="0"/>
                <a:cs typeface="Helvetica" panose="020B0604020202020204" pitchFamily="34" charset="0"/>
              </a:rPr>
              <a:t>” </a:t>
            </a:r>
          </a:p>
          <a:p>
            <a:pPr marL="0" indent="0">
              <a:buNone/>
            </a:pPr>
            <a:r>
              <a:rPr lang="en-US" sz="2400" dirty="0">
                <a:latin typeface="Museo Sans 300" panose="02000000000000000000"/>
                <a:ea typeface="Calibri" panose="020F0502020204030204" pitchFamily="34" charset="0"/>
                <a:cs typeface="Helvetica" panose="020B0604020202020204" pitchFamily="34" charset="0"/>
              </a:rPr>
              <a:t>✔ “A system for managing employee performance.”</a:t>
            </a:r>
            <a:endParaRPr lang="en-US" sz="2400" dirty="0">
              <a:effectLst/>
              <a:latin typeface="Museo Sans 300" panose="02000000000000000000"/>
              <a:ea typeface="Calibri" panose="020F0502020204030204" pitchFamily="34" charset="0"/>
              <a:cs typeface="Helvetica" panose="020B0604020202020204" pitchFamily="34"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245268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Paragraphs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pPr lvl="0">
              <a:lnSpc>
                <a:spcPct val="150000"/>
              </a:lnSpc>
              <a:spcAft>
                <a:spcPts val="800"/>
              </a:spcAft>
            </a:pPr>
            <a:r>
              <a:rPr lang="en-US" sz="2400" dirty="0">
                <a:effectLst/>
                <a:latin typeface="Museo Sans 300" panose="02000000000000000000"/>
                <a:ea typeface="Calibri" panose="020F0502020204030204" pitchFamily="34" charset="0"/>
                <a:cs typeface="Times New Roman" panose="02020603050405020304" pitchFamily="18" charset="0"/>
              </a:rPr>
              <a:t>Organize information into clear, short paragraphs.</a:t>
            </a:r>
          </a:p>
          <a:p>
            <a:pPr lvl="0">
              <a:lnSpc>
                <a:spcPct val="150000"/>
              </a:lnSpc>
              <a:spcAft>
                <a:spcPts val="800"/>
              </a:spcAft>
            </a:pPr>
            <a:r>
              <a:rPr lang="en-US" sz="2400" dirty="0">
                <a:latin typeface="Museo Sans 300" panose="02000000000000000000"/>
                <a:ea typeface="Calibri" panose="020F0502020204030204" pitchFamily="34" charset="0"/>
                <a:cs typeface="Times New Roman" panose="02020603050405020304" pitchFamily="18" charset="0"/>
              </a:rPr>
              <a:t>F</a:t>
            </a:r>
            <a:r>
              <a:rPr lang="en-US" sz="2400" dirty="0">
                <a:effectLst/>
                <a:latin typeface="Museo Sans 300" panose="02000000000000000000"/>
                <a:ea typeface="Calibri" panose="020F0502020204030204" pitchFamily="34" charset="0"/>
                <a:cs typeface="Times New Roman" panose="02020603050405020304" pitchFamily="18" charset="0"/>
              </a:rPr>
              <a:t>ocus on </a:t>
            </a:r>
            <a:r>
              <a:rPr lang="en-US" sz="2400" b="1" dirty="0">
                <a:effectLst/>
                <a:latin typeface="Museo Sans 300" panose="02000000000000000000"/>
                <a:ea typeface="Calibri" panose="020F0502020204030204" pitchFamily="34" charset="0"/>
                <a:cs typeface="Times New Roman" panose="02020603050405020304" pitchFamily="18" charset="0"/>
              </a:rPr>
              <a:t>one idea per paragraph</a:t>
            </a:r>
            <a:r>
              <a:rPr lang="en-US" sz="2400" dirty="0">
                <a:effectLst/>
                <a:latin typeface="Museo Sans 300" panose="02000000000000000000"/>
                <a:ea typeface="Calibri" panose="020F0502020204030204" pitchFamily="34" charset="0"/>
                <a:cs typeface="Times New Roman" panose="02020603050405020304" pitchFamily="18" charset="0"/>
              </a:rPr>
              <a:t>. </a:t>
            </a:r>
          </a:p>
          <a:p>
            <a:pPr>
              <a:lnSpc>
                <a:spcPct val="150000"/>
              </a:lnSpc>
              <a:spcAft>
                <a:spcPts val="800"/>
              </a:spcAft>
            </a:pPr>
            <a:r>
              <a:rPr lang="en-US" sz="2400" dirty="0">
                <a:effectLst/>
                <a:latin typeface="Museo Sans 300" panose="02000000000000000000"/>
                <a:ea typeface="Calibri" panose="020F0502020204030204" pitchFamily="34" charset="0"/>
                <a:cs typeface="Times New Roman" panose="02020603050405020304" pitchFamily="18" charset="0"/>
              </a:rPr>
              <a:t>Put the most important information first.</a:t>
            </a:r>
            <a:endParaRPr lang="en-CA" sz="2400" dirty="0">
              <a:effectLst/>
              <a:latin typeface="Museo Sans 300" panose="02000000000000000000"/>
              <a:ea typeface="Calibri" panose="020F0502020204030204" pitchFamily="34" charset="0"/>
              <a:cs typeface="Times New Roman" panose="02020603050405020304" pitchFamily="18" charset="0"/>
            </a:endParaRPr>
          </a:p>
          <a:p>
            <a:pPr lvl="0">
              <a:lnSpc>
                <a:spcPct val="150000"/>
              </a:lnSpc>
              <a:spcAft>
                <a:spcPts val="800"/>
              </a:spcAft>
            </a:pPr>
            <a:r>
              <a:rPr lang="en-US" sz="2400" dirty="0">
                <a:effectLst/>
                <a:latin typeface="Museo Sans 300" panose="02000000000000000000"/>
                <a:ea typeface="Calibri" panose="020F0502020204030204" pitchFamily="34" charset="0"/>
                <a:cs typeface="Times New Roman" panose="02020603050405020304" pitchFamily="18" charset="0"/>
              </a:rPr>
              <a:t>Break up complicated information. Vertical lists and headings can help. </a:t>
            </a:r>
          </a:p>
          <a:p>
            <a:pPr lvl="0">
              <a:lnSpc>
                <a:spcPct val="150000"/>
              </a:lnSpc>
              <a:spcAft>
                <a:spcPts val="800"/>
              </a:spcAft>
            </a:pPr>
            <a:r>
              <a:rPr lang="en-US" sz="2400" dirty="0">
                <a:effectLst/>
                <a:latin typeface="Museo Sans 300" panose="02000000000000000000"/>
                <a:ea typeface="Calibri" panose="020F0502020204030204" pitchFamily="34" charset="0"/>
                <a:cs typeface="Times New Roman" panose="02020603050405020304" pitchFamily="18" charset="0"/>
              </a:rPr>
              <a:t>Connect the idea in one paragraph with the idea in the next paragraph.</a:t>
            </a:r>
            <a:endParaRPr lang="en-CA" sz="2400" dirty="0">
              <a:effectLst/>
              <a:latin typeface="Museo Sans 300" panose="0200000000000000000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273556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Bulleted and ordered lists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pPr marL="342900" lvl="0" indent="-342900">
              <a:lnSpc>
                <a:spcPct val="150000"/>
              </a:lnSpc>
              <a:spcAft>
                <a:spcPts val="800"/>
              </a:spcAft>
              <a:buFont typeface="Symbol" panose="05050102010706020507" pitchFamily="18" charset="2"/>
              <a:buChar char=""/>
            </a:pPr>
            <a:r>
              <a:rPr lang="en-US" sz="2400" dirty="0">
                <a:effectLst/>
                <a:latin typeface="Museo Sans 300" panose="02000000000000000000"/>
                <a:ea typeface="Calibri" panose="020F0502020204030204" pitchFamily="34" charset="0"/>
                <a:cs typeface="Times New Roman" panose="02020603050405020304" pitchFamily="18" charset="0"/>
              </a:rPr>
              <a:t>Use a list to group similar things. </a:t>
            </a:r>
          </a:p>
          <a:p>
            <a:pPr marL="342900" lvl="0" indent="-342900">
              <a:lnSpc>
                <a:spcPct val="150000"/>
              </a:lnSpc>
              <a:spcAft>
                <a:spcPts val="800"/>
              </a:spcAft>
              <a:buFont typeface="Symbol" panose="05050102010706020507" pitchFamily="18" charset="2"/>
              <a:buChar char=""/>
            </a:pPr>
            <a:r>
              <a:rPr lang="en-US" sz="2400" dirty="0">
                <a:effectLst/>
                <a:latin typeface="Museo Sans 300" panose="02000000000000000000"/>
                <a:ea typeface="Calibri" panose="020F0502020204030204" pitchFamily="34" charset="0"/>
                <a:cs typeface="Times New Roman" panose="02020603050405020304" pitchFamily="18" charset="0"/>
              </a:rPr>
              <a:t>Use an ordered list when the sequence, priority, or order matters. </a:t>
            </a:r>
          </a:p>
          <a:p>
            <a:pPr marL="342900" lvl="0" indent="-342900">
              <a:lnSpc>
                <a:spcPct val="150000"/>
              </a:lnSpc>
              <a:spcAft>
                <a:spcPts val="800"/>
              </a:spcAft>
              <a:buFont typeface="Symbol" panose="05050102010706020507" pitchFamily="18" charset="2"/>
              <a:buChar char=""/>
            </a:pPr>
            <a:r>
              <a:rPr lang="en-US" sz="2400" dirty="0">
                <a:latin typeface="Museo Sans 300" panose="02000000000000000000"/>
                <a:ea typeface="Calibri" panose="020F0502020204030204" pitchFamily="34" charset="0"/>
                <a:cs typeface="Times New Roman" panose="02020603050405020304" pitchFamily="18" charset="0"/>
              </a:rPr>
              <a:t>Use an unordered list when the items are equally important. </a:t>
            </a:r>
            <a:endParaRPr lang="en-US" sz="2400" dirty="0">
              <a:effectLst/>
              <a:latin typeface="Museo Sans 300" panose="0200000000000000000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2400" dirty="0">
                <a:latin typeface="Museo Sans 300" panose="02000000000000000000"/>
                <a:ea typeface="Calibri" panose="020F0502020204030204" pitchFamily="34" charset="0"/>
                <a:cs typeface="Times New Roman" panose="02020603050405020304" pitchFamily="18" charset="0"/>
              </a:rPr>
              <a:t>When your audience is people with an intellectual disability, limit lists to 5 items or less. </a:t>
            </a:r>
            <a:endParaRPr lang="en-CA" sz="2400" dirty="0">
              <a:latin typeface="Museo Sans 300" panose="02000000000000000000"/>
              <a:ea typeface="Calibri" panose="020F0502020204030204" pitchFamily="34" charset="0"/>
              <a:cs typeface="Times New Roman" panose="02020603050405020304" pitchFamily="18" charset="0"/>
            </a:endParaRPr>
          </a:p>
          <a:p>
            <a:pPr marL="0" lvl="0" indent="0">
              <a:lnSpc>
                <a:spcPct val="150000"/>
              </a:lnSpc>
              <a:buNone/>
            </a:pPr>
            <a:br>
              <a:rPr lang="en-US" sz="1800" dirty="0">
                <a:effectLst/>
                <a:latin typeface="Arial" panose="020B0604020202020204" pitchFamily="34" charset="0"/>
                <a:ea typeface="Calibri" panose="020F0502020204030204" pitchFamily="34" charset="0"/>
              </a:rPr>
            </a:b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194989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Bulleted and ordered lists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pPr marL="342900" lvl="0" indent="-342900">
              <a:lnSpc>
                <a:spcPct val="150000"/>
              </a:lnSpc>
              <a:spcAft>
                <a:spcPts val="800"/>
              </a:spcAft>
              <a:buFont typeface="Symbol" panose="05050102010706020507" pitchFamily="18" charset="2"/>
              <a:buChar char=""/>
            </a:pPr>
            <a:r>
              <a:rPr lang="en-US" sz="2400" dirty="0">
                <a:effectLst/>
                <a:latin typeface="Museo Sans 300" panose="02000000000000000000"/>
                <a:ea typeface="Calibri" panose="020F0502020204030204" pitchFamily="34" charset="0"/>
                <a:cs typeface="Helvetica" panose="020B0604020202020204" pitchFamily="34" charset="0"/>
              </a:rPr>
              <a:t>Use the same verb or noun form throughout the list (parallel construction)</a:t>
            </a:r>
            <a:endParaRPr lang="en-CA" sz="2400" dirty="0">
              <a:effectLst/>
              <a:latin typeface="Museo Sans 300" panose="02000000000000000000"/>
              <a:ea typeface="Calibri" panose="020F0502020204030204" pitchFamily="34" charset="0"/>
              <a:cs typeface="Helvetica" panose="020B0604020202020204" pitchFamily="34" charset="0"/>
            </a:endParaRPr>
          </a:p>
          <a:p>
            <a:pPr marL="0" indent="0">
              <a:lnSpc>
                <a:spcPct val="150000"/>
              </a:lnSpc>
              <a:buNone/>
            </a:pPr>
            <a:r>
              <a:rPr lang="en-US" sz="2400" b="1" dirty="0">
                <a:effectLst/>
                <a:latin typeface="Museo Sans 300" panose="02000000000000000000"/>
                <a:ea typeface="Calibri" panose="020F0502020204030204" pitchFamily="34" charset="0"/>
                <a:cs typeface="Helvetica" panose="020B0604020202020204" pitchFamily="34" charset="0"/>
              </a:rPr>
              <a:t>For example: </a:t>
            </a:r>
          </a:p>
          <a:p>
            <a:pPr marL="0" indent="0">
              <a:lnSpc>
                <a:spcPct val="150000"/>
              </a:lnSpc>
              <a:buNone/>
            </a:pPr>
            <a:r>
              <a:rPr lang="en-US" sz="2400" dirty="0">
                <a:latin typeface="Museo Sans 300" panose="02000000000000000000"/>
                <a:ea typeface="Calibri" panose="020F0502020204030204" pitchFamily="34" charset="0"/>
                <a:cs typeface="Helvetica" panose="020B0604020202020204" pitchFamily="34" charset="0"/>
              </a:rPr>
              <a:t>This job</a:t>
            </a:r>
            <a:r>
              <a:rPr lang="en-US" sz="2400" dirty="0">
                <a:effectLst/>
                <a:latin typeface="Museo Sans 300" panose="02000000000000000000"/>
                <a:ea typeface="Calibri" panose="020F0502020204030204" pitchFamily="34" charset="0"/>
                <a:cs typeface="Helvetica" panose="020B0604020202020204" pitchFamily="34" charset="0"/>
              </a:rPr>
              <a:t> has many responsibilities:</a:t>
            </a:r>
            <a:endParaRPr lang="en-CA" sz="2400" dirty="0">
              <a:effectLst/>
              <a:latin typeface="Museo Sans 300" panose="02000000000000000000"/>
              <a:ea typeface="Calibri" panose="020F0502020204030204" pitchFamily="34" charset="0"/>
              <a:cs typeface="Helvetica" panose="020B0604020202020204" pitchFamily="34" charset="0"/>
            </a:endParaRPr>
          </a:p>
          <a:p>
            <a:pPr marL="342900" lvl="0" indent="-342900">
              <a:lnSpc>
                <a:spcPct val="150000"/>
              </a:lnSpc>
              <a:spcAft>
                <a:spcPts val="800"/>
              </a:spcAft>
              <a:buFont typeface="Courier New" panose="02070309020205020404" pitchFamily="49" charset="0"/>
              <a:buChar char="o"/>
            </a:pPr>
            <a:r>
              <a:rPr lang="en-CA" sz="2400" b="1" dirty="0">
                <a:solidFill>
                  <a:srgbClr val="0070C0"/>
                </a:solidFill>
                <a:latin typeface="Museo Sans 300" panose="02000000000000000000"/>
                <a:ea typeface="Calibri" panose="020F0502020204030204" pitchFamily="34" charset="0"/>
                <a:cs typeface="Helvetica" panose="020B0604020202020204" pitchFamily="34" charset="0"/>
              </a:rPr>
              <a:t>Leading</a:t>
            </a:r>
            <a:r>
              <a:rPr lang="en-CA" sz="2400" dirty="0">
                <a:latin typeface="Museo Sans 300" panose="02000000000000000000"/>
                <a:ea typeface="Calibri" panose="020F0502020204030204" pitchFamily="34" charset="0"/>
                <a:cs typeface="Helvetica" panose="020B0604020202020204" pitchFamily="34" charset="0"/>
              </a:rPr>
              <a:t> a team </a:t>
            </a:r>
            <a:endParaRPr lang="en-CA" sz="2400" dirty="0">
              <a:effectLst/>
              <a:latin typeface="Museo Sans 300" panose="02000000000000000000"/>
              <a:ea typeface="Calibri" panose="020F0502020204030204" pitchFamily="34" charset="0"/>
              <a:cs typeface="Helvetica" panose="020B0604020202020204" pitchFamily="34" charset="0"/>
            </a:endParaRPr>
          </a:p>
          <a:p>
            <a:pPr marL="342900" lvl="0" indent="-342900">
              <a:lnSpc>
                <a:spcPct val="150000"/>
              </a:lnSpc>
              <a:spcAft>
                <a:spcPts val="800"/>
              </a:spcAft>
              <a:buFont typeface="Courier New" panose="02070309020205020404" pitchFamily="49" charset="0"/>
              <a:buChar char="o"/>
            </a:pPr>
            <a:r>
              <a:rPr lang="en-US" sz="2400" b="1" dirty="0">
                <a:solidFill>
                  <a:srgbClr val="0070C0"/>
                </a:solidFill>
                <a:latin typeface="Museo Sans 300" panose="02000000000000000000"/>
                <a:ea typeface="Calibri" panose="020F0502020204030204" pitchFamily="34" charset="0"/>
                <a:cs typeface="Helvetica" panose="020B0604020202020204" pitchFamily="34" charset="0"/>
              </a:rPr>
              <a:t>Writing</a:t>
            </a:r>
            <a:r>
              <a:rPr lang="en-US" sz="2400" dirty="0">
                <a:latin typeface="Museo Sans 300" panose="02000000000000000000"/>
                <a:ea typeface="Calibri" panose="020F0502020204030204" pitchFamily="34" charset="0"/>
                <a:cs typeface="Helvetica" panose="020B0604020202020204" pitchFamily="34" charset="0"/>
              </a:rPr>
              <a:t> funding proposals </a:t>
            </a:r>
            <a:endParaRPr lang="en-CA" sz="2400" dirty="0">
              <a:effectLst/>
              <a:latin typeface="Museo Sans 300" panose="02000000000000000000"/>
              <a:ea typeface="Calibri" panose="020F0502020204030204" pitchFamily="34" charset="0"/>
              <a:cs typeface="Helvetica" panose="020B0604020202020204" pitchFamily="34" charset="0"/>
            </a:endParaRPr>
          </a:p>
          <a:p>
            <a:pPr marL="342900" lvl="0" indent="-342900">
              <a:lnSpc>
                <a:spcPct val="150000"/>
              </a:lnSpc>
              <a:spcAft>
                <a:spcPts val="800"/>
              </a:spcAft>
              <a:buFont typeface="Courier New" panose="02070309020205020404" pitchFamily="49" charset="0"/>
              <a:buChar char="o"/>
            </a:pPr>
            <a:r>
              <a:rPr lang="en-US" sz="2400" b="1" dirty="0">
                <a:solidFill>
                  <a:srgbClr val="0070C0"/>
                </a:solidFill>
                <a:latin typeface="Museo Sans 300" panose="02000000000000000000"/>
                <a:ea typeface="Calibri" panose="020F0502020204030204" pitchFamily="34" charset="0"/>
                <a:cs typeface="Helvetica" panose="020B0604020202020204" pitchFamily="34" charset="0"/>
              </a:rPr>
              <a:t>Tracking</a:t>
            </a:r>
            <a:r>
              <a:rPr lang="en-US" sz="2400" dirty="0">
                <a:effectLst/>
                <a:latin typeface="Museo Sans 300" panose="02000000000000000000"/>
                <a:ea typeface="Calibri" panose="020F0502020204030204" pitchFamily="34" charset="0"/>
                <a:cs typeface="Helvetica" panose="020B0604020202020204" pitchFamily="34" charset="0"/>
              </a:rPr>
              <a:t> </a:t>
            </a:r>
            <a:r>
              <a:rPr lang="en-US" sz="2400" dirty="0">
                <a:latin typeface="Museo Sans 300" panose="02000000000000000000"/>
                <a:ea typeface="Calibri" panose="020F0502020204030204" pitchFamily="34" charset="0"/>
                <a:cs typeface="Helvetica" panose="020B0604020202020204" pitchFamily="34" charset="0"/>
              </a:rPr>
              <a:t>expenses</a:t>
            </a:r>
            <a:r>
              <a:rPr lang="en-US" sz="2400" dirty="0">
                <a:effectLst/>
                <a:latin typeface="Museo Sans 300" panose="02000000000000000000"/>
                <a:ea typeface="Calibri" panose="020F0502020204030204" pitchFamily="34" charset="0"/>
                <a:cs typeface="Helvetica" panose="020B0604020202020204" pitchFamily="34" charset="0"/>
              </a:rPr>
              <a:t> </a:t>
            </a:r>
            <a:br>
              <a:rPr lang="en-US" sz="1800" dirty="0">
                <a:effectLst/>
                <a:latin typeface="Helvetica" panose="020B0604020202020204" pitchFamily="34" charset="0"/>
                <a:ea typeface="Calibri" panose="020F0502020204030204" pitchFamily="34" charset="0"/>
                <a:cs typeface="Helvetica" panose="020B0604020202020204" pitchFamily="34" charset="0"/>
              </a:rPr>
            </a:br>
            <a:endParaRPr lang="en-CA" sz="1800" dirty="0">
              <a:effectLst/>
              <a:latin typeface="Helvetica" panose="020B0604020202020204" pitchFamily="34" charset="0"/>
              <a:ea typeface="Calibri" panose="020F0502020204030204" pitchFamily="34" charset="0"/>
              <a:cs typeface="Helvetica" panose="020B0604020202020204" pitchFamily="34"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192592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Bulleted and ordered lists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3891753"/>
          </a:xfrm>
        </p:spPr>
        <p:txBody>
          <a:bodyPr/>
          <a:lstStyle/>
          <a:p>
            <a:pPr marL="342900" lvl="0" indent="-342900">
              <a:lnSpc>
                <a:spcPct val="150000"/>
              </a:lnSpc>
              <a:spcAft>
                <a:spcPts val="800"/>
              </a:spcAft>
              <a:buFont typeface="Symbol" panose="05050102010706020507" pitchFamily="18" charset="2"/>
              <a:buChar char=""/>
            </a:pPr>
            <a:r>
              <a:rPr lang="en-US" sz="2400" dirty="0">
                <a:effectLst/>
                <a:latin typeface="Museo Sans 300"/>
                <a:ea typeface="Calibri" panose="020F0502020204030204" pitchFamily="34" charset="0"/>
                <a:cs typeface="Helvetica" panose="020B0604020202020204" pitchFamily="34" charset="0"/>
              </a:rPr>
              <a:t>Use a complete sentence to lead into your vertical list. </a:t>
            </a:r>
            <a:endParaRPr lang="en-CA" sz="2400" dirty="0">
              <a:effectLst/>
              <a:latin typeface="Museo Sans 300"/>
              <a:ea typeface="Calibri" panose="020F0502020204030204" pitchFamily="34" charset="0"/>
              <a:cs typeface="Helvetica" panose="020B0604020202020204" pitchFamily="34" charset="0"/>
            </a:endParaRPr>
          </a:p>
          <a:p>
            <a:pPr marL="0" indent="0">
              <a:lnSpc>
                <a:spcPct val="150000"/>
              </a:lnSpc>
              <a:buNone/>
            </a:pPr>
            <a:r>
              <a:rPr lang="en-US" sz="2400" b="1" dirty="0">
                <a:effectLst/>
                <a:latin typeface="Museo Sans 300"/>
                <a:ea typeface="Calibri" panose="020F0502020204030204" pitchFamily="34" charset="0"/>
                <a:cs typeface="Helvetica" panose="020B0604020202020204" pitchFamily="34" charset="0"/>
              </a:rPr>
              <a:t>For example: </a:t>
            </a:r>
          </a:p>
          <a:p>
            <a:pPr marL="0" indent="0">
              <a:lnSpc>
                <a:spcPct val="150000"/>
              </a:lnSpc>
              <a:buNone/>
            </a:pPr>
            <a:r>
              <a:rPr lang="en-US" sz="2400" dirty="0">
                <a:effectLst/>
                <a:latin typeface="Museo Sans 300"/>
                <a:ea typeface="Calibri" panose="020F0502020204030204" pitchFamily="34" charset="0"/>
                <a:cs typeface="Helvetica" panose="020B0604020202020204" pitchFamily="34" charset="0"/>
              </a:rPr>
              <a:t>On your first day of work, you must provide the following items:</a:t>
            </a:r>
            <a:endParaRPr lang="en-CA" sz="2400" dirty="0">
              <a:effectLst/>
              <a:latin typeface="Museo Sans 300"/>
              <a:ea typeface="Calibri" panose="020F0502020204030204" pitchFamily="34" charset="0"/>
              <a:cs typeface="Helvetica" panose="020B0604020202020204" pitchFamily="34" charset="0"/>
            </a:endParaRPr>
          </a:p>
          <a:p>
            <a:pPr marL="342900" lvl="0" indent="-342900">
              <a:lnSpc>
                <a:spcPct val="150000"/>
              </a:lnSpc>
              <a:spcAft>
                <a:spcPts val="800"/>
              </a:spcAft>
              <a:buFont typeface="Courier New" panose="02070309020205020404" pitchFamily="49" charset="0"/>
              <a:buChar char="o"/>
            </a:pPr>
            <a:r>
              <a:rPr lang="en-US" sz="2400" dirty="0">
                <a:latin typeface="Museo Sans 300"/>
                <a:ea typeface="Calibri" panose="020F0502020204030204" pitchFamily="34" charset="0"/>
                <a:cs typeface="Helvetica" panose="020B0604020202020204" pitchFamily="34" charset="0"/>
              </a:rPr>
              <a:t>Your</a:t>
            </a:r>
            <a:r>
              <a:rPr lang="en-US" sz="2400" dirty="0">
                <a:effectLst/>
                <a:latin typeface="Museo Sans 300"/>
                <a:ea typeface="Calibri" panose="020F0502020204030204" pitchFamily="34" charset="0"/>
                <a:cs typeface="Helvetica" panose="020B0604020202020204" pitchFamily="34" charset="0"/>
              </a:rPr>
              <a:t> Social Insurance Number</a:t>
            </a:r>
            <a:endParaRPr lang="en-CA" sz="2400" dirty="0">
              <a:effectLst/>
              <a:latin typeface="Museo Sans 300"/>
              <a:ea typeface="Calibri" panose="020F0502020204030204" pitchFamily="34" charset="0"/>
              <a:cs typeface="Helvetica" panose="020B0604020202020204" pitchFamily="34" charset="0"/>
            </a:endParaRPr>
          </a:p>
          <a:p>
            <a:pPr marL="342900" lvl="0" indent="-342900">
              <a:lnSpc>
                <a:spcPct val="150000"/>
              </a:lnSpc>
              <a:spcAft>
                <a:spcPts val="800"/>
              </a:spcAft>
              <a:buFont typeface="Courier New" panose="02070309020205020404" pitchFamily="49" charset="0"/>
              <a:buChar char="o"/>
            </a:pPr>
            <a:r>
              <a:rPr lang="en-CA" sz="2400" dirty="0">
                <a:latin typeface="Museo Sans 300"/>
                <a:ea typeface="Calibri" panose="020F0502020204030204" pitchFamily="34" charset="0"/>
                <a:cs typeface="Helvetica" panose="020B0604020202020204" pitchFamily="34" charset="0"/>
              </a:rPr>
              <a:t>Your banking information</a:t>
            </a:r>
            <a:endParaRPr lang="en-CA" sz="2400" dirty="0">
              <a:effectLst/>
              <a:latin typeface="Museo Sans 300"/>
              <a:ea typeface="Calibri" panose="020F0502020204030204" pitchFamily="34" charset="0"/>
              <a:cs typeface="Helvetica" panose="020B0604020202020204" pitchFamily="34" charset="0"/>
            </a:endParaRPr>
          </a:p>
          <a:p>
            <a:pPr marL="342900" lvl="0" indent="-342900">
              <a:lnSpc>
                <a:spcPct val="150000"/>
              </a:lnSpc>
              <a:spcAft>
                <a:spcPts val="800"/>
              </a:spcAft>
              <a:buFont typeface="Courier New" panose="02070309020205020404" pitchFamily="49" charset="0"/>
              <a:buChar char="o"/>
            </a:pPr>
            <a:r>
              <a:rPr lang="en-US" sz="2400" dirty="0">
                <a:effectLst/>
                <a:latin typeface="Museo Sans 300"/>
                <a:ea typeface="Calibri" panose="020F0502020204030204" pitchFamily="34" charset="0"/>
                <a:cs typeface="Helvetica" panose="020B0604020202020204" pitchFamily="34" charset="0"/>
              </a:rPr>
              <a:t>Your mailing address</a:t>
            </a:r>
            <a:endParaRPr lang="en-CA" sz="2400" dirty="0">
              <a:effectLst/>
              <a:latin typeface="Museo Sans 300"/>
              <a:ea typeface="Calibri" panose="020F0502020204030204" pitchFamily="34" charset="0"/>
              <a:cs typeface="Helvetica" panose="020B0604020202020204" pitchFamily="34"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176610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2261971"/>
            <a:ext cx="10515600" cy="3866039"/>
          </a:xfrm>
        </p:spPr>
        <p:txBody>
          <a:bodyPr/>
          <a:lstStyle/>
          <a:p>
            <a:pPr marL="342900" lvl="0" indent="-342900">
              <a:lnSpc>
                <a:spcPct val="150000"/>
              </a:lnSpc>
              <a:spcAft>
                <a:spcPts val="800"/>
              </a:spcAft>
              <a:buFont typeface="Symbol" panose="05050102010706020507" pitchFamily="18" charset="2"/>
              <a:buChar char=""/>
            </a:pPr>
            <a:r>
              <a:rPr lang="en-US" sz="2400" dirty="0">
                <a:latin typeface="Museo Sans 300" panose="02000000000000000000"/>
                <a:ea typeface="Calibri" panose="020F0502020204030204" pitchFamily="34" charset="0"/>
                <a:cs typeface="Helvetica" panose="020B0604020202020204" pitchFamily="34" charset="0"/>
              </a:rPr>
              <a:t>Use a </a:t>
            </a:r>
            <a:r>
              <a:rPr lang="en-US" sz="2400" dirty="0">
                <a:effectLst/>
                <a:latin typeface="Museo Sans 300" panose="02000000000000000000"/>
                <a:ea typeface="Calibri" panose="020F0502020204030204" pitchFamily="34" charset="0"/>
                <a:cs typeface="Helvetica" panose="020B0604020202020204" pitchFamily="34" charset="0"/>
              </a:rPr>
              <a:t>simple, easy-to-understand, conversational tone.</a:t>
            </a:r>
          </a:p>
          <a:p>
            <a:pPr marL="342900" lvl="0" indent="-342900">
              <a:lnSpc>
                <a:spcPct val="150000"/>
              </a:lnSpc>
              <a:spcAft>
                <a:spcPts val="800"/>
              </a:spcAft>
              <a:buFont typeface="Symbol" panose="05050102010706020507" pitchFamily="18" charset="2"/>
              <a:buChar char=""/>
            </a:pPr>
            <a:r>
              <a:rPr lang="en-US" sz="2400" dirty="0">
                <a:effectLst/>
                <a:latin typeface="Museo Sans 300" panose="02000000000000000000"/>
                <a:ea typeface="Calibri" panose="020F0502020204030204" pitchFamily="34" charset="0"/>
                <a:cs typeface="Helvetica" panose="020B0604020202020204" pitchFamily="34" charset="0"/>
              </a:rPr>
              <a:t>Speak directly to your audience using 2</a:t>
            </a:r>
            <a:r>
              <a:rPr lang="en-US" sz="2400" baseline="30000" dirty="0">
                <a:effectLst/>
                <a:latin typeface="Museo Sans 300" panose="02000000000000000000"/>
                <a:ea typeface="Calibri" panose="020F0502020204030204" pitchFamily="34" charset="0"/>
                <a:cs typeface="Helvetica" panose="020B0604020202020204" pitchFamily="34" charset="0"/>
              </a:rPr>
              <a:t>nd</a:t>
            </a:r>
            <a:r>
              <a:rPr lang="en-US" sz="2400" dirty="0">
                <a:effectLst/>
                <a:latin typeface="Museo Sans 300" panose="02000000000000000000"/>
                <a:ea typeface="Calibri" panose="020F0502020204030204" pitchFamily="34" charset="0"/>
                <a:cs typeface="Helvetica" panose="020B0604020202020204" pitchFamily="34" charset="0"/>
              </a:rPr>
              <a:t> person pronouns (“you”).</a:t>
            </a:r>
          </a:p>
          <a:p>
            <a:pPr marL="342900" indent="-342900">
              <a:lnSpc>
                <a:spcPct val="150000"/>
              </a:lnSpc>
              <a:spcAft>
                <a:spcPts val="800"/>
              </a:spcAft>
              <a:buFont typeface="Symbol" panose="05050102010706020507" pitchFamily="18" charset="2"/>
              <a:buChar char=""/>
            </a:pPr>
            <a:r>
              <a:rPr lang="en-US" sz="2400" dirty="0">
                <a:latin typeface="Museo Sans 300" panose="02000000000000000000"/>
                <a:ea typeface="Calibri" panose="020F0502020204030204" pitchFamily="34" charset="0"/>
                <a:cs typeface="Helvetica" panose="020B0604020202020204" pitchFamily="34" charset="0"/>
              </a:rPr>
              <a:t>Refer to yourself and your organization in 1</a:t>
            </a:r>
            <a:r>
              <a:rPr lang="en-US" sz="2400" baseline="30000" dirty="0">
                <a:latin typeface="Museo Sans 300" panose="02000000000000000000"/>
                <a:ea typeface="Calibri" panose="020F0502020204030204" pitchFamily="34" charset="0"/>
                <a:cs typeface="Helvetica" panose="020B0604020202020204" pitchFamily="34" charset="0"/>
              </a:rPr>
              <a:t>st</a:t>
            </a:r>
            <a:r>
              <a:rPr lang="en-US" sz="2400" dirty="0">
                <a:latin typeface="Museo Sans 300" panose="02000000000000000000"/>
                <a:ea typeface="Calibri" panose="020F0502020204030204" pitchFamily="34" charset="0"/>
                <a:cs typeface="Helvetica" panose="020B0604020202020204" pitchFamily="34" charset="0"/>
              </a:rPr>
              <a:t> person plural (“we”, “our”)</a:t>
            </a:r>
            <a:endParaRPr lang="en-US" sz="2400" dirty="0">
              <a:effectLst/>
              <a:latin typeface="Museo Sans 300" panose="02000000000000000000"/>
              <a:ea typeface="Calibri" panose="020F0502020204030204" pitchFamily="34" charset="0"/>
              <a:cs typeface="Helvetica" panose="020B0604020202020204" pitchFamily="34" charset="0"/>
            </a:endParaRPr>
          </a:p>
          <a:p>
            <a:pPr marL="0" indent="0">
              <a:lnSpc>
                <a:spcPct val="150000"/>
              </a:lnSpc>
              <a:spcAft>
                <a:spcPts val="800"/>
              </a:spcAft>
              <a:buNone/>
            </a:pPr>
            <a:r>
              <a:rPr lang="en-US" sz="2400" b="1" dirty="0">
                <a:latin typeface="Museo Sans 300" panose="02000000000000000000"/>
                <a:ea typeface="Calibri" panose="020F0502020204030204" pitchFamily="34" charset="0"/>
                <a:cs typeface="Helvetica" panose="020B0604020202020204" pitchFamily="34" charset="0"/>
              </a:rPr>
              <a:t>For example:</a:t>
            </a:r>
            <a:r>
              <a:rPr lang="en-US" sz="2400" dirty="0">
                <a:latin typeface="Museo Sans 300" panose="02000000000000000000"/>
                <a:ea typeface="Calibri" panose="020F0502020204030204" pitchFamily="34" charset="0"/>
                <a:cs typeface="Helvetica" panose="020B0604020202020204" pitchFamily="34" charset="0"/>
              </a:rPr>
              <a:t> </a:t>
            </a:r>
          </a:p>
          <a:p>
            <a:pPr marL="0" indent="0">
              <a:lnSpc>
                <a:spcPct val="150000"/>
              </a:lnSpc>
              <a:spcAft>
                <a:spcPts val="800"/>
              </a:spcAft>
              <a:buNone/>
            </a:pPr>
            <a:r>
              <a:rPr lang="en-US" sz="2400" dirty="0">
                <a:latin typeface="Museo Sans 300" panose="02000000000000000000"/>
                <a:ea typeface="Calibri" panose="020F0502020204030204" pitchFamily="34" charset="0"/>
                <a:cs typeface="Helvetica" panose="020B0604020202020204" pitchFamily="34" charset="0"/>
              </a:rPr>
              <a:t>“If </a:t>
            </a:r>
            <a:r>
              <a:rPr lang="en-US" sz="2400" b="1" dirty="0">
                <a:solidFill>
                  <a:srgbClr val="0070C0"/>
                </a:solidFill>
                <a:latin typeface="Museo Sans 300" panose="02000000000000000000"/>
                <a:ea typeface="Calibri" panose="020F0502020204030204" pitchFamily="34" charset="0"/>
                <a:cs typeface="Helvetica" panose="020B0604020202020204" pitchFamily="34" charset="0"/>
              </a:rPr>
              <a:t>you</a:t>
            </a:r>
            <a:r>
              <a:rPr lang="en-US" sz="2400" dirty="0">
                <a:latin typeface="Museo Sans 300" panose="02000000000000000000"/>
                <a:ea typeface="Calibri" panose="020F0502020204030204" pitchFamily="34" charset="0"/>
                <a:cs typeface="Helvetica" panose="020B0604020202020204" pitchFamily="34" charset="0"/>
              </a:rPr>
              <a:t> have questions…”</a:t>
            </a:r>
            <a:endParaRPr lang="en-CA" sz="2400" dirty="0">
              <a:latin typeface="Museo Sans 300" panose="02000000000000000000"/>
              <a:ea typeface="Calibri" panose="020F0502020204030204" pitchFamily="34" charset="0"/>
              <a:cs typeface="Helvetica" panose="020B0604020202020204" pitchFamily="34" charset="0"/>
            </a:endParaRPr>
          </a:p>
          <a:p>
            <a:pPr marL="0" indent="0">
              <a:lnSpc>
                <a:spcPct val="150000"/>
              </a:lnSpc>
              <a:buNone/>
            </a:pPr>
            <a:r>
              <a:rPr lang="en-US" sz="2400" dirty="0">
                <a:latin typeface="Museo Sans 300" panose="02000000000000000000"/>
                <a:ea typeface="Calibri" panose="020F0502020204030204" pitchFamily="34" charset="0"/>
                <a:cs typeface="Helvetica" panose="020B0604020202020204" pitchFamily="34" charset="0"/>
              </a:rPr>
              <a:t>“</a:t>
            </a:r>
            <a:r>
              <a:rPr lang="en-US" sz="2400" b="1" dirty="0">
                <a:solidFill>
                  <a:srgbClr val="0070C0"/>
                </a:solidFill>
                <a:latin typeface="Museo Sans 300" panose="02000000000000000000"/>
                <a:ea typeface="Calibri" panose="020F0502020204030204" pitchFamily="34" charset="0"/>
                <a:cs typeface="Helvetica" panose="020B0604020202020204" pitchFamily="34" charset="0"/>
              </a:rPr>
              <a:t>Our</a:t>
            </a:r>
            <a:r>
              <a:rPr lang="en-US" sz="2400" dirty="0">
                <a:latin typeface="Museo Sans 300" panose="02000000000000000000"/>
                <a:ea typeface="Calibri" panose="020F0502020204030204" pitchFamily="34" charset="0"/>
                <a:cs typeface="Helvetica" panose="020B0604020202020204" pitchFamily="34" charset="0"/>
              </a:rPr>
              <a:t> goal is…”</a:t>
            </a:r>
            <a:endParaRPr lang="en-CA" sz="2400" dirty="0">
              <a:latin typeface="Museo Sans 300" panose="02000000000000000000"/>
              <a:ea typeface="Calibri" panose="020F0502020204030204" pitchFamily="34" charset="0"/>
              <a:cs typeface="Helvetica" panose="020B0604020202020204" pitchFamily="34" charset="0"/>
            </a:endParaRPr>
          </a:p>
          <a:p>
            <a:pPr marL="0" lvl="0" indent="0">
              <a:lnSpc>
                <a:spcPct val="150000"/>
              </a:lnSpc>
              <a:buNone/>
            </a:pPr>
            <a:endParaRPr lang="en-CA" sz="18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Positive tone &amp; active voice</a:t>
            </a:r>
          </a:p>
        </p:txBody>
      </p:sp>
    </p:spTree>
    <p:extLst>
      <p:ext uri="{BB962C8B-B14F-4D97-AF65-F5344CB8AC3E}">
        <p14:creationId xmlns:p14="http://schemas.microsoft.com/office/powerpoint/2010/main" val="281086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A6C83-C380-2D1E-6CDD-7D3FEF5675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3D271-CB02-2F02-2B89-315CE1D53254}"/>
              </a:ext>
            </a:extLst>
          </p:cNvPr>
          <p:cNvSpPr>
            <a:spLocks noGrp="1"/>
          </p:cNvSpPr>
          <p:nvPr>
            <p:ph idx="1"/>
          </p:nvPr>
        </p:nvSpPr>
        <p:spPr>
          <a:xfrm>
            <a:off x="838200" y="2523744"/>
            <a:ext cx="10515600" cy="3406001"/>
          </a:xfrm>
        </p:spPr>
        <p:txBody>
          <a:bodyPr/>
          <a:lstStyle/>
          <a:p>
            <a:pPr marL="0" indent="0">
              <a:buNone/>
            </a:pPr>
            <a:r>
              <a:rPr lang="en-US" sz="2400" dirty="0">
                <a:effectLst/>
                <a:latin typeface="Museo Sans 300" panose="02000000000000000000"/>
                <a:ea typeface="Calibri" panose="020F0502020204030204" pitchFamily="34" charset="0"/>
              </a:rPr>
              <a:t>In October 2025, Canada published its first National Standard on Plain Language.</a:t>
            </a:r>
          </a:p>
          <a:p>
            <a:pPr marL="0" indent="0">
              <a:buNone/>
            </a:pPr>
            <a:endParaRPr lang="en-US" sz="2400" dirty="0">
              <a:latin typeface="Museo Sans 300" panose="02000000000000000000"/>
              <a:ea typeface="Calibri" panose="020F0502020204030204" pitchFamily="34" charset="0"/>
            </a:endParaRPr>
          </a:p>
          <a:p>
            <a:pPr marL="0" indent="0">
              <a:buNone/>
            </a:pPr>
            <a:r>
              <a:rPr lang="en-US" sz="2400" dirty="0">
                <a:effectLst/>
                <a:latin typeface="Museo Sans 300" panose="02000000000000000000"/>
                <a:ea typeface="Calibri" panose="020F0502020204030204" pitchFamily="34" charset="0"/>
              </a:rPr>
              <a:t>We were part of the technical committee that shaped this standard.</a:t>
            </a:r>
          </a:p>
          <a:p>
            <a:pPr marL="0" indent="0">
              <a:buNone/>
            </a:pPr>
            <a:endParaRPr lang="en-US" sz="2400" dirty="0">
              <a:latin typeface="Museo Sans 300" panose="02000000000000000000"/>
              <a:ea typeface="Calibri" panose="020F0502020204030204" pitchFamily="34" charset="0"/>
            </a:endParaRPr>
          </a:p>
          <a:p>
            <a:pPr marL="0" indent="0">
              <a:buNone/>
            </a:pPr>
            <a:r>
              <a:rPr lang="en-US" sz="2400" dirty="0">
                <a:latin typeface="Museo Sans 300" panose="02000000000000000000"/>
                <a:ea typeface="Calibri" panose="020F0502020204030204" pitchFamily="34" charset="0"/>
              </a:rPr>
              <a:t>You can find the standard online: </a:t>
            </a:r>
            <a:r>
              <a:rPr lang="en-US" sz="2400" dirty="0">
                <a:latin typeface="Museo Sans 300" panose="02000000000000000000"/>
                <a:ea typeface="Calibri" panose="020F0502020204030204" pitchFamily="34" charset="0"/>
                <a:hlinkClick r:id="rId3"/>
              </a:rPr>
              <a:t>CAN-ASC-3.1:2025 – Plain Language</a:t>
            </a:r>
            <a:endParaRPr lang="en-US" sz="2400" dirty="0">
              <a:latin typeface="Museo Sans 300" panose="02000000000000000000"/>
              <a:ea typeface="Calibri" panose="020F0502020204030204" pitchFamily="34" charset="0"/>
            </a:endParaRPr>
          </a:p>
          <a:p>
            <a:pPr marL="0" indent="0">
              <a:buNone/>
            </a:pPr>
            <a:endParaRPr lang="en-US" sz="2400" dirty="0"/>
          </a:p>
        </p:txBody>
      </p:sp>
      <p:sp>
        <p:nvSpPr>
          <p:cNvPr id="2" name="Title 1">
            <a:extLst>
              <a:ext uri="{FF2B5EF4-FFF2-40B4-BE49-F238E27FC236}">
                <a16:creationId xmlns:a16="http://schemas.microsoft.com/office/drawing/2014/main" id="{1CC3D1F7-6A16-DA0A-B540-3E712A52EEB5}"/>
              </a:ext>
            </a:extLst>
          </p:cNvPr>
          <p:cNvSpPr>
            <a:spLocks noGrp="1"/>
          </p:cNvSpPr>
          <p:nvPr>
            <p:ph type="title"/>
          </p:nvPr>
        </p:nvSpPr>
        <p:spPr>
          <a:xfrm>
            <a:off x="838200" y="398753"/>
            <a:ext cx="9106829" cy="1358743"/>
          </a:xfrm>
        </p:spPr>
        <p:txBody>
          <a:bodyPr/>
          <a:lstStyle/>
          <a:p>
            <a:r>
              <a:rPr lang="en-US" dirty="0"/>
              <a:t>Did you know Canada has a Standard on </a:t>
            </a:r>
            <a:br>
              <a:rPr lang="en-US" dirty="0"/>
            </a:br>
            <a:r>
              <a:rPr lang="en-US" dirty="0"/>
              <a:t>plain language?</a:t>
            </a:r>
          </a:p>
        </p:txBody>
      </p:sp>
    </p:spTree>
    <p:extLst>
      <p:ext uri="{BB962C8B-B14F-4D97-AF65-F5344CB8AC3E}">
        <p14:creationId xmlns:p14="http://schemas.microsoft.com/office/powerpoint/2010/main" val="82742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2438241"/>
            <a:ext cx="10515600" cy="3689769"/>
          </a:xfrm>
        </p:spPr>
        <p:txBody>
          <a:bodyPr/>
          <a:lstStyle/>
          <a:p>
            <a:pPr marL="342900" indent="-342900">
              <a:lnSpc>
                <a:spcPct val="150000"/>
              </a:lnSpc>
              <a:spcAft>
                <a:spcPts val="800"/>
              </a:spcAft>
              <a:buFont typeface="Symbol" panose="05050102010706020507" pitchFamily="18" charset="2"/>
              <a:buChar char=""/>
            </a:pPr>
            <a:r>
              <a:rPr lang="en-US" sz="2400" dirty="0">
                <a:latin typeface="Museo Sans 300" panose="02000000000000000000"/>
                <a:ea typeface="Calibri" panose="020F0502020204030204" pitchFamily="34" charset="0"/>
                <a:cs typeface="Times New Roman" panose="02020603050405020304" pitchFamily="18" charset="0"/>
              </a:rPr>
              <a:t>Tell people what they can or must do instead of what they cannot do.</a:t>
            </a:r>
          </a:p>
          <a:p>
            <a:pPr marL="342900" lvl="0" indent="-342900">
              <a:lnSpc>
                <a:spcPct val="150000"/>
              </a:lnSpc>
              <a:spcAft>
                <a:spcPts val="800"/>
              </a:spcAft>
              <a:buFont typeface="Symbol" panose="05050102010706020507" pitchFamily="18" charset="2"/>
              <a:buChar char=""/>
            </a:pPr>
            <a:r>
              <a:rPr lang="en-US" sz="2400" dirty="0">
                <a:effectLst/>
                <a:latin typeface="Museo Sans 300" panose="02000000000000000000"/>
                <a:ea typeface="Calibri" panose="020F0502020204030204" pitchFamily="34" charset="0"/>
                <a:cs typeface="Times New Roman" panose="02020603050405020304" pitchFamily="18" charset="0"/>
              </a:rPr>
              <a:t>Focus on what something is rather than what it is not.</a:t>
            </a:r>
          </a:p>
          <a:p>
            <a:pPr marL="0" lvl="0" indent="0">
              <a:lnSpc>
                <a:spcPct val="150000"/>
              </a:lnSpc>
              <a:spcAft>
                <a:spcPts val="800"/>
              </a:spcAft>
              <a:buNone/>
            </a:pPr>
            <a:r>
              <a:rPr lang="en-US" sz="2400" b="1" dirty="0">
                <a:latin typeface="Museo Sans 300" panose="02000000000000000000"/>
                <a:ea typeface="Calibri" panose="020F0502020204030204" pitchFamily="34" charset="0"/>
                <a:cs typeface="Times New Roman" panose="02020603050405020304" pitchFamily="18" charset="0"/>
              </a:rPr>
              <a:t>For example:</a:t>
            </a:r>
            <a:r>
              <a:rPr lang="en-US" sz="2400" dirty="0">
                <a:latin typeface="Museo Sans 300" panose="02000000000000000000"/>
                <a:ea typeface="Calibri" panose="020F0502020204030204" pitchFamily="34" charset="0"/>
                <a:cs typeface="Times New Roman" panose="02020603050405020304" pitchFamily="18" charset="0"/>
              </a:rPr>
              <a:t> </a:t>
            </a:r>
          </a:p>
          <a:p>
            <a:pPr marL="0" indent="0">
              <a:lnSpc>
                <a:spcPct val="150000"/>
              </a:lnSpc>
              <a:spcAft>
                <a:spcPts val="800"/>
              </a:spcAft>
              <a:buNone/>
            </a:pPr>
            <a:r>
              <a:rPr lang="en-US" sz="2400" dirty="0">
                <a:latin typeface="Museo Sans 300" panose="02000000000000000000"/>
                <a:ea typeface="Calibri" panose="020F0502020204030204" pitchFamily="34" charset="0"/>
                <a:cs typeface="Times New Roman" panose="02020603050405020304" pitchFamily="18" charset="0"/>
              </a:rPr>
              <a:t>“You will get health benefits after working for 6 months.”</a:t>
            </a:r>
            <a:endParaRPr lang="en-US" sz="2400" dirty="0">
              <a:effectLst/>
              <a:latin typeface="Museo Sans 300" panose="0200000000000000000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2400" dirty="0">
                <a:latin typeface="Museo Sans 300" panose="02000000000000000000"/>
                <a:cs typeface="Times New Roman" panose="02020603050405020304" pitchFamily="18" charset="0"/>
              </a:rPr>
              <a:t>Use a negative tone to indicate danger, to warn people, when something is not allowed, or to dispel a myth. </a:t>
            </a:r>
            <a:endParaRPr lang="en-CA" sz="2400" dirty="0">
              <a:latin typeface="Museo Sans 300" panose="02000000000000000000"/>
              <a:cs typeface="Times New Roman" panose="02020603050405020304" pitchFamily="18" charset="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Positive tone &amp; active voice</a:t>
            </a:r>
          </a:p>
        </p:txBody>
      </p:sp>
    </p:spTree>
    <p:extLst>
      <p:ext uri="{BB962C8B-B14F-4D97-AF65-F5344CB8AC3E}">
        <p14:creationId xmlns:p14="http://schemas.microsoft.com/office/powerpoint/2010/main" val="1522094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2251895"/>
            <a:ext cx="10515600" cy="4111835"/>
          </a:xfrm>
        </p:spPr>
        <p:txBody>
          <a:bodyPr/>
          <a:lstStyle/>
          <a:p>
            <a:pPr lvl="0">
              <a:lnSpc>
                <a:spcPct val="150000"/>
              </a:lnSpc>
              <a:spcAft>
                <a:spcPts val="800"/>
              </a:spcAft>
            </a:pPr>
            <a:r>
              <a:rPr lang="en-US" sz="2400" dirty="0">
                <a:effectLst/>
                <a:latin typeface="Museo Sans 300" panose="02000000000000000000"/>
                <a:ea typeface="Calibri" panose="020F0502020204030204" pitchFamily="34" charset="0"/>
                <a:cs typeface="Helvetica" panose="020B0604020202020204" pitchFamily="34" charset="0"/>
              </a:rPr>
              <a:t>Use an active writing style instead of a passive style. </a:t>
            </a:r>
            <a:endParaRPr lang="en-US" sz="2400" dirty="0">
              <a:latin typeface="Museo Sans 300" panose="02000000000000000000"/>
              <a:ea typeface="Calibri" panose="020F0502020204030204" pitchFamily="34" charset="0"/>
              <a:cs typeface="Helvetica" panose="020B0604020202020204" pitchFamily="34" charset="0"/>
            </a:endParaRPr>
          </a:p>
          <a:p>
            <a:pPr lvl="0">
              <a:lnSpc>
                <a:spcPct val="150000"/>
              </a:lnSpc>
              <a:spcAft>
                <a:spcPts val="800"/>
              </a:spcAft>
            </a:pPr>
            <a:r>
              <a:rPr lang="en-US" sz="2400" dirty="0">
                <a:effectLst/>
                <a:latin typeface="Museo Sans 300" panose="02000000000000000000"/>
                <a:ea typeface="Calibri" panose="020F0502020204030204" pitchFamily="34" charset="0"/>
                <a:cs typeface="Helvetica" panose="020B0604020202020204" pitchFamily="34" charset="0"/>
              </a:rPr>
              <a:t>Active voice sentences clearly identify the action and who is performing the action. The “doer” (subject) appears before the action (verb). </a:t>
            </a:r>
            <a:endParaRPr lang="en-CA" sz="2400" dirty="0">
              <a:latin typeface="Museo Sans 300" panose="02000000000000000000"/>
              <a:ea typeface="Calibri" panose="020F0502020204030204" pitchFamily="34" charset="0"/>
              <a:cs typeface="Helvetica" panose="020B0604020202020204" pitchFamily="34" charset="0"/>
            </a:endParaRPr>
          </a:p>
          <a:p>
            <a:pPr marL="0" lvl="0" indent="0">
              <a:lnSpc>
                <a:spcPct val="150000"/>
              </a:lnSpc>
              <a:buNone/>
            </a:pPr>
            <a:r>
              <a:rPr lang="en-US" sz="2400" b="1" dirty="0">
                <a:effectLst/>
                <a:latin typeface="Museo Sans 300" panose="02000000000000000000"/>
                <a:ea typeface="Calibri" panose="020F0502020204030204" pitchFamily="34" charset="0"/>
                <a:cs typeface="Helvetica" panose="020B0604020202020204" pitchFamily="34" charset="0"/>
              </a:rPr>
              <a:t>For example: </a:t>
            </a:r>
          </a:p>
          <a:p>
            <a:pPr marL="0" lvl="0" indent="0">
              <a:lnSpc>
                <a:spcPct val="150000"/>
              </a:lnSpc>
              <a:buNone/>
            </a:pPr>
            <a:r>
              <a:rPr lang="en-US" sz="2400" b="1" dirty="0">
                <a:effectLst/>
                <a:latin typeface="Museo Sans 300" panose="02000000000000000000"/>
                <a:ea typeface="Calibri" panose="020F0502020204030204" pitchFamily="34" charset="0"/>
                <a:cs typeface="Helvetica" panose="020B0604020202020204" pitchFamily="34" charset="0"/>
              </a:rPr>
              <a:t>✔ “</a:t>
            </a:r>
            <a:r>
              <a:rPr lang="en-US" sz="2400" dirty="0">
                <a:effectLst/>
                <a:latin typeface="Museo Sans 300" panose="02000000000000000000"/>
                <a:ea typeface="Calibri" panose="020F0502020204030204" pitchFamily="34" charset="0"/>
                <a:cs typeface="Helvetica" panose="020B0604020202020204" pitchFamily="34" charset="0"/>
              </a:rPr>
              <a:t>The manager approved the workplace accommodation.” </a:t>
            </a:r>
          </a:p>
          <a:p>
            <a:pPr marL="0" lvl="0" indent="0">
              <a:lnSpc>
                <a:spcPct val="150000"/>
              </a:lnSpc>
              <a:buNone/>
            </a:pPr>
            <a:r>
              <a:rPr lang="en-US" sz="2400" dirty="0">
                <a:latin typeface="Museo Sans 300" panose="02000000000000000000"/>
                <a:ea typeface="Calibri" panose="020F0502020204030204" pitchFamily="34" charset="0"/>
                <a:cs typeface="Helvetica" panose="020B0604020202020204" pitchFamily="34" charset="0"/>
              </a:rPr>
              <a:t>✘ </a:t>
            </a:r>
            <a:r>
              <a:rPr lang="en-US" sz="2400" dirty="0">
                <a:effectLst/>
                <a:latin typeface="Museo Sans 300" panose="02000000000000000000"/>
                <a:ea typeface="Calibri" panose="020F0502020204030204" pitchFamily="34" charset="0"/>
                <a:cs typeface="Helvetica" panose="020B0604020202020204" pitchFamily="34" charset="0"/>
              </a:rPr>
              <a:t>“The accommodation was approved by the manager.”</a:t>
            </a:r>
          </a:p>
          <a:p>
            <a:pPr marL="0" lvl="0" indent="0">
              <a:lnSpc>
                <a:spcPct val="150000"/>
              </a:lnSpc>
              <a:buNone/>
            </a:pPr>
            <a:endParaRPr lang="en-CA" sz="1800" dirty="0">
              <a:effectLst/>
              <a:latin typeface="Helvetica" panose="020B0604020202020204" pitchFamily="34" charset="0"/>
              <a:ea typeface="Calibri" panose="020F0502020204030204" pitchFamily="34" charset="0"/>
              <a:cs typeface="Helvetica" panose="020B0604020202020204" pitchFamily="34" charset="0"/>
            </a:endParaRPr>
          </a:p>
          <a:p>
            <a:pPr marL="0" lvl="0" indent="0">
              <a:lnSpc>
                <a:spcPct val="150000"/>
              </a:lnSpc>
              <a:buNone/>
            </a:pPr>
            <a:endParaRPr lang="en-CA" sz="18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Positive tone &amp; active voice</a:t>
            </a:r>
          </a:p>
        </p:txBody>
      </p:sp>
    </p:spTree>
    <p:extLst>
      <p:ext uri="{BB962C8B-B14F-4D97-AF65-F5344CB8AC3E}">
        <p14:creationId xmlns:p14="http://schemas.microsoft.com/office/powerpoint/2010/main" val="2639628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1966763"/>
            <a:ext cx="10515600" cy="2011186"/>
          </a:xfrm>
        </p:spPr>
        <p:txBody>
          <a:bodyPr/>
          <a:lstStyle/>
          <a:p>
            <a:pPr>
              <a:lnSpc>
                <a:spcPct val="150000"/>
              </a:lnSpc>
              <a:spcAft>
                <a:spcPts val="800"/>
              </a:spcAft>
            </a:pPr>
            <a:r>
              <a:rPr lang="en-CA" sz="2400" dirty="0">
                <a:latin typeface="Museo Sans 300" panose="02000000000000000000"/>
                <a:ea typeface="Calibri" panose="020F0502020204030204" pitchFamily="34" charset="0"/>
                <a:cs typeface="Helvetica" panose="020B0604020202020204" pitchFamily="34" charset="0"/>
              </a:rPr>
              <a:t>Replace sentences that begin with “It is” or “There are” or “There were” followed by a relative pronoun (“that”, “which”, “who”). </a:t>
            </a:r>
            <a:endParaRPr lang="en-CA" sz="2400" dirty="0">
              <a:latin typeface="Museo Sans 300" panose="02000000000000000000"/>
              <a:ea typeface="Calibri" panose="020F0502020204030204" pitchFamily="34" charset="0"/>
              <a:cs typeface="Times New Roman" panose="02020603050405020304" pitchFamily="18" charset="0"/>
            </a:endParaRPr>
          </a:p>
          <a:p>
            <a:pPr marL="0" lvl="0" indent="0">
              <a:lnSpc>
                <a:spcPct val="150000"/>
              </a:lnSpc>
              <a:spcAft>
                <a:spcPts val="800"/>
              </a:spcAft>
              <a:buNone/>
            </a:pPr>
            <a:r>
              <a:rPr lang="en-CA" sz="2400" b="1" dirty="0">
                <a:effectLst/>
                <a:latin typeface="Museo Sans 300" panose="02000000000000000000"/>
                <a:ea typeface="Calibri" panose="020F0502020204030204" pitchFamily="34" charset="0"/>
                <a:cs typeface="Helvetica" panose="020B0604020202020204" pitchFamily="34" charset="0"/>
              </a:rPr>
              <a:t>For example: </a:t>
            </a:r>
          </a:p>
          <a:p>
            <a:pPr marL="0" lvl="0" indent="0">
              <a:lnSpc>
                <a:spcPct val="150000"/>
              </a:lnSpc>
              <a:spcAft>
                <a:spcPts val="800"/>
              </a:spcAft>
              <a:buNone/>
            </a:pPr>
            <a:br>
              <a:rPr lang="en-CA" sz="2400" dirty="0">
                <a:effectLst/>
                <a:latin typeface="Museo Sans 300" panose="02000000000000000000"/>
                <a:ea typeface="Calibri" panose="020F0502020204030204" pitchFamily="34" charset="0"/>
                <a:cs typeface="Helvetica" panose="020B0604020202020204" pitchFamily="34" charset="0"/>
              </a:rPr>
            </a:br>
            <a:endParaRPr lang="en-CA" sz="2400" dirty="0">
              <a:effectLst/>
              <a:latin typeface="Museo Sans 300" panose="02000000000000000000"/>
              <a:ea typeface="Calibri" panose="020F050202020403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Positive tone &amp; active voice</a:t>
            </a:r>
          </a:p>
        </p:txBody>
      </p:sp>
      <p:sp>
        <p:nvSpPr>
          <p:cNvPr id="4" name="TextBox 3">
            <a:extLst>
              <a:ext uri="{FF2B5EF4-FFF2-40B4-BE49-F238E27FC236}">
                <a16:creationId xmlns:a16="http://schemas.microsoft.com/office/drawing/2014/main" id="{336EA0F5-E5A5-FCC9-94ED-FC4AD684AD2B}"/>
              </a:ext>
            </a:extLst>
          </p:cNvPr>
          <p:cNvSpPr txBox="1"/>
          <p:nvPr/>
        </p:nvSpPr>
        <p:spPr>
          <a:xfrm>
            <a:off x="1062681" y="3663222"/>
            <a:ext cx="9428205" cy="2989408"/>
          </a:xfrm>
          <a:prstGeom prst="rect">
            <a:avLst/>
          </a:prstGeom>
          <a:noFill/>
        </p:spPr>
        <p:txBody>
          <a:bodyPr wrap="square" rtlCol="0">
            <a:spAutoFit/>
          </a:bodyPr>
          <a:lstStyle/>
          <a:p>
            <a:pPr lvl="0">
              <a:lnSpc>
                <a:spcPct val="150000"/>
              </a:lnSpc>
              <a:spcAft>
                <a:spcPts val="800"/>
              </a:spcAft>
            </a:pPr>
            <a:r>
              <a:rPr lang="en-US" sz="2000" dirty="0">
                <a:latin typeface="Museo Sans 300" panose="02000000000000000000"/>
                <a:ea typeface="Calibri" panose="020F0502020204030204" pitchFamily="34" charset="0"/>
                <a:cs typeface="Helvetica" panose="020B0604020202020204" pitchFamily="34" charset="0"/>
              </a:rPr>
              <a:t>✘ </a:t>
            </a:r>
            <a:r>
              <a:rPr lang="en-US" sz="2200" dirty="0">
                <a:latin typeface="Museo Sans 300" panose="02000000000000000000"/>
                <a:ea typeface="Calibri" panose="020F0502020204030204" pitchFamily="34" charset="0"/>
                <a:cs typeface="Times New Roman" panose="02020603050405020304" pitchFamily="18" charset="0"/>
              </a:rPr>
              <a:t>“</a:t>
            </a:r>
            <a:r>
              <a:rPr lang="en-US" sz="2200" b="1" dirty="0">
                <a:solidFill>
                  <a:srgbClr val="0070C0"/>
                </a:solidFill>
                <a:latin typeface="Museo Sans 300" panose="02000000000000000000"/>
                <a:ea typeface="Calibri" panose="020F0502020204030204" pitchFamily="34" charset="0"/>
                <a:cs typeface="Times New Roman" panose="02020603050405020304" pitchFamily="18" charset="0"/>
              </a:rPr>
              <a:t>It is </a:t>
            </a:r>
            <a:r>
              <a:rPr lang="en-US" sz="2200" dirty="0">
                <a:latin typeface="Museo Sans 300" panose="02000000000000000000"/>
                <a:ea typeface="Calibri" panose="020F0502020204030204" pitchFamily="34" charset="0"/>
                <a:cs typeface="Times New Roman" panose="02020603050405020304" pitchFamily="18" charset="0"/>
              </a:rPr>
              <a:t>important </a:t>
            </a:r>
            <a:r>
              <a:rPr lang="en-US" sz="2200" b="1" dirty="0">
                <a:solidFill>
                  <a:srgbClr val="0070C0"/>
                </a:solidFill>
                <a:latin typeface="Museo Sans 300" panose="02000000000000000000"/>
                <a:ea typeface="Calibri" panose="020F0502020204030204" pitchFamily="34" charset="0"/>
                <a:cs typeface="Times New Roman" panose="02020603050405020304" pitchFamily="18" charset="0"/>
              </a:rPr>
              <a:t>that</a:t>
            </a:r>
            <a:r>
              <a:rPr lang="en-US" sz="2200" dirty="0">
                <a:latin typeface="Museo Sans 300" panose="02000000000000000000"/>
                <a:ea typeface="Calibri" panose="020F0502020204030204" pitchFamily="34" charset="0"/>
                <a:cs typeface="Times New Roman" panose="02020603050405020304" pitchFamily="18" charset="0"/>
              </a:rPr>
              <a:t> people with disabilities are consulted.” </a:t>
            </a:r>
          </a:p>
          <a:p>
            <a:pPr lvl="0">
              <a:lnSpc>
                <a:spcPct val="150000"/>
              </a:lnSpc>
              <a:spcAft>
                <a:spcPts val="800"/>
              </a:spcAft>
            </a:pPr>
            <a:r>
              <a:rPr lang="en-US" sz="2000" b="1" dirty="0">
                <a:latin typeface="Museo Sans 300" panose="02000000000000000000"/>
                <a:ea typeface="Calibri" panose="020F0502020204030204" pitchFamily="34" charset="0"/>
                <a:cs typeface="Helvetica" panose="020B0604020202020204" pitchFamily="34" charset="0"/>
              </a:rPr>
              <a:t>✔ </a:t>
            </a:r>
            <a:r>
              <a:rPr lang="en-US" sz="2200" dirty="0">
                <a:latin typeface="Museo Sans 300" panose="02000000000000000000"/>
                <a:ea typeface="Calibri" panose="020F0502020204030204" pitchFamily="34" charset="0"/>
                <a:cs typeface="Times New Roman" panose="02020603050405020304" pitchFamily="18" charset="0"/>
              </a:rPr>
              <a:t>“People with disabilities must be consulted.”</a:t>
            </a:r>
          </a:p>
          <a:p>
            <a:pPr lvl="0">
              <a:lnSpc>
                <a:spcPct val="150000"/>
              </a:lnSpc>
              <a:spcAft>
                <a:spcPts val="800"/>
              </a:spcAft>
            </a:pPr>
            <a:endParaRPr lang="en-US" sz="2200" dirty="0">
              <a:latin typeface="Museo Sans 300" panose="02000000000000000000"/>
              <a:ea typeface="Calibri" panose="020F0502020204030204" pitchFamily="34" charset="0"/>
              <a:cs typeface="Times New Roman" panose="02020603050405020304" pitchFamily="18" charset="0"/>
            </a:endParaRPr>
          </a:p>
          <a:p>
            <a:pPr lvl="0">
              <a:lnSpc>
                <a:spcPct val="150000"/>
              </a:lnSpc>
              <a:spcAft>
                <a:spcPts val="800"/>
              </a:spcAft>
            </a:pPr>
            <a:r>
              <a:rPr lang="en-US" sz="2000" dirty="0">
                <a:latin typeface="Museo Sans 300" panose="02000000000000000000"/>
                <a:ea typeface="Calibri" panose="020F0502020204030204" pitchFamily="34" charset="0"/>
                <a:cs typeface="Helvetica" panose="020B0604020202020204" pitchFamily="34" charset="0"/>
              </a:rPr>
              <a:t>✘ </a:t>
            </a:r>
            <a:r>
              <a:rPr lang="en-US" sz="2200" dirty="0">
                <a:latin typeface="Museo Sans 300" panose="02000000000000000000"/>
                <a:ea typeface="Calibri" panose="020F0502020204030204" pitchFamily="34" charset="0"/>
                <a:cs typeface="Times New Roman" panose="02020603050405020304" pitchFamily="18" charset="0"/>
              </a:rPr>
              <a:t>“</a:t>
            </a:r>
            <a:r>
              <a:rPr lang="en-US" sz="2200" b="1" dirty="0">
                <a:solidFill>
                  <a:srgbClr val="0070C0"/>
                </a:solidFill>
                <a:latin typeface="Museo Sans 300" panose="02000000000000000000"/>
                <a:ea typeface="Calibri" panose="020F0502020204030204" pitchFamily="34" charset="0"/>
                <a:cs typeface="Times New Roman" panose="02020603050405020304" pitchFamily="18" charset="0"/>
              </a:rPr>
              <a:t>There were </a:t>
            </a:r>
            <a:r>
              <a:rPr lang="en-US" sz="2200" dirty="0">
                <a:latin typeface="Museo Sans 300" panose="02000000000000000000"/>
                <a:ea typeface="Calibri" panose="020F0502020204030204" pitchFamily="34" charset="0"/>
                <a:cs typeface="Times New Roman" panose="02020603050405020304" pitchFamily="18" charset="0"/>
              </a:rPr>
              <a:t>many people </a:t>
            </a:r>
            <a:r>
              <a:rPr lang="en-US" sz="2200" b="1" dirty="0">
                <a:solidFill>
                  <a:srgbClr val="0070C0"/>
                </a:solidFill>
                <a:latin typeface="Museo Sans 300" panose="02000000000000000000"/>
                <a:ea typeface="Calibri" panose="020F0502020204030204" pitchFamily="34" charset="0"/>
                <a:cs typeface="Times New Roman" panose="02020603050405020304" pitchFamily="18" charset="0"/>
              </a:rPr>
              <a:t>who</a:t>
            </a:r>
            <a:r>
              <a:rPr lang="en-US" sz="2200" dirty="0">
                <a:latin typeface="Museo Sans 300" panose="02000000000000000000"/>
                <a:ea typeface="Calibri" panose="020F0502020204030204" pitchFamily="34" charset="0"/>
                <a:cs typeface="Times New Roman" panose="02020603050405020304" pitchFamily="18" charset="0"/>
              </a:rPr>
              <a:t> contributed to the project.”</a:t>
            </a:r>
          </a:p>
          <a:p>
            <a:pPr lvl="0">
              <a:lnSpc>
                <a:spcPct val="150000"/>
              </a:lnSpc>
              <a:spcAft>
                <a:spcPts val="800"/>
              </a:spcAft>
            </a:pPr>
            <a:r>
              <a:rPr lang="en-US" sz="2000" b="1" dirty="0">
                <a:latin typeface="Museo Sans 300" panose="02000000000000000000"/>
                <a:ea typeface="Calibri" panose="020F0502020204030204" pitchFamily="34" charset="0"/>
                <a:cs typeface="Helvetica" panose="020B0604020202020204" pitchFamily="34" charset="0"/>
              </a:rPr>
              <a:t>✔ </a:t>
            </a:r>
            <a:r>
              <a:rPr lang="en-US" sz="2200" dirty="0">
                <a:latin typeface="Museo Sans 300" panose="02000000000000000000"/>
                <a:ea typeface="Calibri" panose="020F0502020204030204" pitchFamily="34" charset="0"/>
                <a:cs typeface="Times New Roman" panose="02020603050405020304" pitchFamily="18" charset="0"/>
              </a:rPr>
              <a:t>“Many people contributed to the project.” </a:t>
            </a:r>
          </a:p>
        </p:txBody>
      </p:sp>
    </p:spTree>
    <p:extLst>
      <p:ext uri="{BB962C8B-B14F-4D97-AF65-F5344CB8AC3E}">
        <p14:creationId xmlns:p14="http://schemas.microsoft.com/office/powerpoint/2010/main" val="2773736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B74F-FF01-7148-8BF9-68B6655F740E}"/>
              </a:ext>
            </a:extLst>
          </p:cNvPr>
          <p:cNvSpPr>
            <a:spLocks noGrp="1"/>
          </p:cNvSpPr>
          <p:nvPr>
            <p:ph type="title"/>
          </p:nvPr>
        </p:nvSpPr>
        <p:spPr>
          <a:xfrm>
            <a:off x="838200" y="947738"/>
            <a:ext cx="8938846" cy="4962525"/>
          </a:xfrm>
        </p:spPr>
        <p:txBody>
          <a:bodyPr/>
          <a:lstStyle/>
          <a:p>
            <a:r>
              <a:rPr lang="en-US" dirty="0"/>
              <a:t>Thank you.</a:t>
            </a:r>
          </a:p>
        </p:txBody>
      </p:sp>
    </p:spTree>
    <p:extLst>
      <p:ext uri="{BB962C8B-B14F-4D97-AF65-F5344CB8AC3E}">
        <p14:creationId xmlns:p14="http://schemas.microsoft.com/office/powerpoint/2010/main" val="341593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84266-B679-4DA5-BDE7-C56534AD47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046D8C-C36A-2948-31A0-7606C62A2B11}"/>
              </a:ext>
            </a:extLst>
          </p:cNvPr>
          <p:cNvSpPr>
            <a:spLocks noGrp="1"/>
          </p:cNvSpPr>
          <p:nvPr>
            <p:ph idx="1"/>
          </p:nvPr>
        </p:nvSpPr>
        <p:spPr>
          <a:xfrm>
            <a:off x="838200" y="2523744"/>
            <a:ext cx="10515600" cy="3406001"/>
          </a:xfrm>
        </p:spPr>
        <p:txBody>
          <a:bodyPr/>
          <a:lstStyle/>
          <a:p>
            <a:pPr marL="0" indent="0">
              <a:buNone/>
            </a:pPr>
            <a:r>
              <a:rPr lang="en-US" sz="2400" b="1" dirty="0"/>
              <a:t>Everyone</a:t>
            </a:r>
          </a:p>
          <a:p>
            <a:r>
              <a:rPr lang="en-US" sz="2400" dirty="0"/>
              <a:t>people who are in a hurry (employers, educators, medical &amp; legal professionals)</a:t>
            </a:r>
          </a:p>
          <a:p>
            <a:r>
              <a:rPr lang="en-US" sz="2400" dirty="0"/>
              <a:t>language learners</a:t>
            </a:r>
          </a:p>
          <a:p>
            <a:r>
              <a:rPr lang="en-US" sz="2400" dirty="0"/>
              <a:t>people with low literacy</a:t>
            </a:r>
          </a:p>
          <a:p>
            <a:r>
              <a:rPr lang="en-US" sz="2400" dirty="0"/>
              <a:t>people with disabilities </a:t>
            </a:r>
          </a:p>
        </p:txBody>
      </p:sp>
      <p:sp>
        <p:nvSpPr>
          <p:cNvPr id="2" name="Title 1">
            <a:extLst>
              <a:ext uri="{FF2B5EF4-FFF2-40B4-BE49-F238E27FC236}">
                <a16:creationId xmlns:a16="http://schemas.microsoft.com/office/drawing/2014/main" id="{0F0355B9-4293-12D2-BEC4-93E406EBC3DB}"/>
              </a:ext>
            </a:extLst>
          </p:cNvPr>
          <p:cNvSpPr>
            <a:spLocks noGrp="1"/>
          </p:cNvSpPr>
          <p:nvPr>
            <p:ph type="title"/>
          </p:nvPr>
        </p:nvSpPr>
        <p:spPr>
          <a:xfrm>
            <a:off x="838200" y="398753"/>
            <a:ext cx="9106829" cy="1358743"/>
          </a:xfrm>
        </p:spPr>
        <p:txBody>
          <a:bodyPr/>
          <a:lstStyle/>
          <a:p>
            <a:r>
              <a:rPr lang="en-US" dirty="0"/>
              <a:t>Who benefits from plain language? </a:t>
            </a:r>
          </a:p>
        </p:txBody>
      </p:sp>
    </p:spTree>
    <p:extLst>
      <p:ext uri="{BB962C8B-B14F-4D97-AF65-F5344CB8AC3E}">
        <p14:creationId xmlns:p14="http://schemas.microsoft.com/office/powerpoint/2010/main" val="320374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3763-DD6E-5AB6-3C1C-F51EC3438C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4D7A1-D1C2-2093-B5BB-B10C14460158}"/>
              </a:ext>
            </a:extLst>
          </p:cNvPr>
          <p:cNvSpPr>
            <a:spLocks noGrp="1"/>
          </p:cNvSpPr>
          <p:nvPr>
            <p:ph idx="1"/>
          </p:nvPr>
        </p:nvSpPr>
        <p:spPr>
          <a:xfrm>
            <a:off x="838200" y="2334173"/>
            <a:ext cx="10515600" cy="2855665"/>
          </a:xfrm>
        </p:spPr>
        <p:txBody>
          <a:bodyPr/>
          <a:lstStyle/>
          <a:p>
            <a:pPr marL="0" indent="0">
              <a:buNone/>
            </a:pPr>
            <a:r>
              <a:rPr lang="en-US" sz="2400" dirty="0"/>
              <a:t>Only the intended audience can say if the wording, structure, and design of your communication are so clear that they can easily find what they need, understand what they find, and use that information. </a:t>
            </a:r>
          </a:p>
          <a:p>
            <a:pPr marL="0" indent="0">
              <a:buNone/>
            </a:pPr>
            <a:endParaRPr lang="en-US" sz="2400" dirty="0"/>
          </a:p>
          <a:p>
            <a:pPr marL="0" indent="0">
              <a:buNone/>
            </a:pPr>
            <a:r>
              <a:rPr lang="en-US" sz="2400" dirty="0"/>
              <a:t>Testing your communication with your intended audience is the only way to make sure that your communication is in plain language. </a:t>
            </a:r>
          </a:p>
        </p:txBody>
      </p:sp>
      <p:sp>
        <p:nvSpPr>
          <p:cNvPr id="2" name="Title 1">
            <a:extLst>
              <a:ext uri="{FF2B5EF4-FFF2-40B4-BE49-F238E27FC236}">
                <a16:creationId xmlns:a16="http://schemas.microsoft.com/office/drawing/2014/main" id="{EC637FC4-F4BB-A87A-1EEB-11A48F8FAD2D}"/>
              </a:ext>
            </a:extLst>
          </p:cNvPr>
          <p:cNvSpPr>
            <a:spLocks noGrp="1"/>
          </p:cNvSpPr>
          <p:nvPr>
            <p:ph type="title"/>
          </p:nvPr>
        </p:nvSpPr>
        <p:spPr>
          <a:xfrm>
            <a:off x="838200" y="398753"/>
            <a:ext cx="9106829" cy="1358743"/>
          </a:xfrm>
        </p:spPr>
        <p:txBody>
          <a:bodyPr/>
          <a:lstStyle/>
          <a:p>
            <a:r>
              <a:rPr lang="en-US" dirty="0"/>
              <a:t>How do I know if my communication is in</a:t>
            </a:r>
            <a:br>
              <a:rPr lang="en-US" dirty="0"/>
            </a:br>
            <a:r>
              <a:rPr lang="en-US" dirty="0"/>
              <a:t>plain language?</a:t>
            </a:r>
          </a:p>
        </p:txBody>
      </p:sp>
    </p:spTree>
    <p:extLst>
      <p:ext uri="{BB962C8B-B14F-4D97-AF65-F5344CB8AC3E}">
        <p14:creationId xmlns:p14="http://schemas.microsoft.com/office/powerpoint/2010/main" val="67598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891F1-ADF0-A147-B3FE-DC329C1D8C55}"/>
              </a:ext>
            </a:extLst>
          </p:cNvPr>
          <p:cNvSpPr>
            <a:spLocks noGrp="1"/>
          </p:cNvSpPr>
          <p:nvPr>
            <p:ph idx="1"/>
          </p:nvPr>
        </p:nvSpPr>
        <p:spPr>
          <a:xfrm>
            <a:off x="838200" y="2523744"/>
            <a:ext cx="10515600" cy="3406001"/>
          </a:xfrm>
        </p:spPr>
        <p:txBody>
          <a:bodyPr/>
          <a:lstStyle/>
          <a:p>
            <a:pPr marL="342900" lvl="0" indent="-342900">
              <a:lnSpc>
                <a:spcPct val="150000"/>
              </a:lnSpc>
              <a:buFont typeface="+mj-lt"/>
              <a:buAutoNum type="arabicPeriod"/>
            </a:pPr>
            <a:r>
              <a:rPr lang="en-US" sz="2400" dirty="0">
                <a:effectLst/>
                <a:latin typeface="Museo Sans 300" panose="02000000000000000000"/>
                <a:ea typeface="Calibri" panose="020F0502020204030204" pitchFamily="34" charset="0"/>
                <a:cs typeface="Helvetica" panose="020B0604020202020204" pitchFamily="34" charset="0"/>
              </a:rPr>
              <a:t>Identify your intended audience and purpose </a:t>
            </a:r>
            <a:endParaRPr lang="en-CA" sz="2400" dirty="0">
              <a:effectLst/>
              <a:latin typeface="Museo Sans 300" panose="02000000000000000000"/>
              <a:ea typeface="Calibri" panose="020F0502020204030204" pitchFamily="34" charset="0"/>
              <a:cs typeface="Helvetica" panose="020B0604020202020204" pitchFamily="34" charset="0"/>
            </a:endParaRPr>
          </a:p>
          <a:p>
            <a:pPr marL="342900" lvl="0" indent="-342900">
              <a:lnSpc>
                <a:spcPct val="150000"/>
              </a:lnSpc>
              <a:buFont typeface="+mj-lt"/>
              <a:buAutoNum type="arabicPeriod"/>
            </a:pPr>
            <a:r>
              <a:rPr lang="en-US" sz="2400" dirty="0">
                <a:effectLst/>
                <a:latin typeface="Museo Sans 300" panose="02000000000000000000"/>
                <a:ea typeface="Calibri" panose="020F0502020204030204" pitchFamily="34" charset="0"/>
                <a:cs typeface="Helvetica" panose="020B0604020202020204" pitchFamily="34" charset="0"/>
              </a:rPr>
              <a:t>Structure and organize your information</a:t>
            </a:r>
            <a:endParaRPr lang="en-CA" sz="2400" dirty="0">
              <a:effectLst/>
              <a:latin typeface="Museo Sans 300" panose="02000000000000000000"/>
              <a:ea typeface="Calibri" panose="020F0502020204030204" pitchFamily="34" charset="0"/>
              <a:cs typeface="Helvetica" panose="020B0604020202020204" pitchFamily="34" charset="0"/>
            </a:endParaRPr>
          </a:p>
          <a:p>
            <a:pPr marL="342900" lvl="0" indent="-342900">
              <a:lnSpc>
                <a:spcPct val="150000"/>
              </a:lnSpc>
              <a:buFont typeface="+mj-lt"/>
              <a:buAutoNum type="arabicPeriod"/>
            </a:pPr>
            <a:r>
              <a:rPr lang="en-US" sz="2400" dirty="0">
                <a:effectLst/>
                <a:latin typeface="Museo Sans 300" panose="02000000000000000000"/>
                <a:ea typeface="Calibri" panose="020F0502020204030204" pitchFamily="34" charset="0"/>
                <a:cs typeface="Helvetica" panose="020B0604020202020204" pitchFamily="34" charset="0"/>
              </a:rPr>
              <a:t>Write using plain language</a:t>
            </a:r>
            <a:endParaRPr lang="en-CA" sz="2400" dirty="0">
              <a:effectLst/>
              <a:latin typeface="Museo Sans 300" panose="02000000000000000000"/>
              <a:ea typeface="Calibri" panose="020F0502020204030204" pitchFamily="34" charset="0"/>
              <a:cs typeface="Helvetica" panose="020B0604020202020204" pitchFamily="34" charset="0"/>
            </a:endParaRPr>
          </a:p>
          <a:p>
            <a:pPr marL="342900" lvl="0" indent="-342900">
              <a:lnSpc>
                <a:spcPct val="150000"/>
              </a:lnSpc>
              <a:buFont typeface="+mj-lt"/>
              <a:buAutoNum type="arabicPeriod"/>
            </a:pPr>
            <a:r>
              <a:rPr lang="en-US" sz="2400" dirty="0">
                <a:effectLst/>
                <a:latin typeface="Museo Sans 300" panose="02000000000000000000"/>
                <a:ea typeface="Calibri" panose="020F0502020204030204" pitchFamily="34" charset="0"/>
                <a:cs typeface="Helvetica" panose="020B0604020202020204" pitchFamily="34" charset="0"/>
              </a:rPr>
              <a:t>Design to support understanding and usability</a:t>
            </a:r>
            <a:endParaRPr lang="en-CA" sz="2400" dirty="0">
              <a:effectLst/>
              <a:latin typeface="Museo Sans 300" panose="02000000000000000000"/>
              <a:ea typeface="Calibri" panose="020F0502020204030204" pitchFamily="34" charset="0"/>
              <a:cs typeface="Helvetica" panose="020B0604020202020204" pitchFamily="34" charset="0"/>
            </a:endParaRPr>
          </a:p>
          <a:p>
            <a:pPr marL="342900" lvl="0" indent="-342900">
              <a:lnSpc>
                <a:spcPct val="150000"/>
              </a:lnSpc>
              <a:buFont typeface="+mj-lt"/>
              <a:buAutoNum type="arabicPeriod"/>
            </a:pPr>
            <a:r>
              <a:rPr lang="en-US" sz="2400" dirty="0">
                <a:effectLst/>
                <a:latin typeface="Museo Sans 300" panose="02000000000000000000"/>
                <a:ea typeface="Calibri" panose="020F0502020204030204" pitchFamily="34" charset="0"/>
                <a:cs typeface="Helvetica" panose="020B0604020202020204" pitchFamily="34" charset="0"/>
              </a:rPr>
              <a:t>Test and revise the design and content </a:t>
            </a:r>
            <a:br>
              <a:rPr lang="en-US" sz="1800" dirty="0">
                <a:effectLst/>
                <a:latin typeface="Museo Sans 300" panose="02000000000000000000"/>
                <a:ea typeface="Calibri" panose="020F0502020204030204" pitchFamily="34" charset="0"/>
                <a:cs typeface="Helvetica" panose="020B0604020202020204" pitchFamily="34" charset="0"/>
              </a:rPr>
            </a:br>
            <a:endParaRPr lang="en-CA" sz="1800" dirty="0">
              <a:effectLst/>
              <a:latin typeface="Museo Sans 300" panose="02000000000000000000"/>
              <a:ea typeface="Calibri" panose="020F050202020403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AAEE9A1F-6727-6140-966B-1D0D1EB0C56F}"/>
              </a:ext>
            </a:extLst>
          </p:cNvPr>
          <p:cNvSpPr>
            <a:spLocks noGrp="1"/>
          </p:cNvSpPr>
          <p:nvPr>
            <p:ph type="title"/>
          </p:nvPr>
        </p:nvSpPr>
        <p:spPr>
          <a:xfrm>
            <a:off x="838200" y="365125"/>
            <a:ext cx="10515600" cy="1358743"/>
          </a:xfrm>
        </p:spPr>
        <p:txBody>
          <a:bodyPr/>
          <a:lstStyle/>
          <a:p>
            <a:r>
              <a:rPr lang="en-US" dirty="0"/>
              <a:t>Steps to using plain language</a:t>
            </a:r>
          </a:p>
        </p:txBody>
      </p:sp>
    </p:spTree>
    <p:extLst>
      <p:ext uri="{BB962C8B-B14F-4D97-AF65-F5344CB8AC3E}">
        <p14:creationId xmlns:p14="http://schemas.microsoft.com/office/powerpoint/2010/main" val="292037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B74F-FF01-7148-8BF9-68B6655F740E}"/>
              </a:ext>
            </a:extLst>
          </p:cNvPr>
          <p:cNvSpPr>
            <a:spLocks noGrp="1"/>
          </p:cNvSpPr>
          <p:nvPr>
            <p:ph type="title"/>
          </p:nvPr>
        </p:nvSpPr>
        <p:spPr>
          <a:xfrm>
            <a:off x="838200" y="947738"/>
            <a:ext cx="8938846" cy="4962525"/>
          </a:xfrm>
        </p:spPr>
        <p:txBody>
          <a:bodyPr/>
          <a:lstStyle/>
          <a:p>
            <a:r>
              <a:rPr lang="en-US" dirty="0"/>
              <a:t>Writing Tips</a:t>
            </a:r>
          </a:p>
        </p:txBody>
      </p:sp>
    </p:spTree>
    <p:extLst>
      <p:ext uri="{BB962C8B-B14F-4D97-AF65-F5344CB8AC3E}">
        <p14:creationId xmlns:p14="http://schemas.microsoft.com/office/powerpoint/2010/main" val="135708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4066870"/>
          </a:xfrm>
        </p:spPr>
        <p:txBody>
          <a:bodyPr/>
          <a:lstStyle/>
          <a:p>
            <a:r>
              <a:rPr lang="en-US" sz="2400" dirty="0">
                <a:latin typeface="Museo Sans 300" panose="02000000000000000000"/>
                <a:cs typeface="Helvetica" panose="020B0604020202020204" pitchFamily="34" charset="0"/>
              </a:rPr>
              <a:t>Choose the simplest, shortest word that is familiar to your audience </a:t>
            </a:r>
            <a:br>
              <a:rPr lang="en-US" sz="2400" dirty="0">
                <a:latin typeface="Museo Sans 300" panose="02000000000000000000"/>
                <a:cs typeface="Helvetica" panose="020B0604020202020204" pitchFamily="34" charset="0"/>
              </a:rPr>
            </a:br>
            <a:r>
              <a:rPr lang="en-US" sz="2400" dirty="0">
                <a:latin typeface="Museo Sans 300" panose="02000000000000000000"/>
                <a:cs typeface="Helvetica" panose="020B0604020202020204" pitchFamily="34" charset="0"/>
              </a:rPr>
              <a:t>(</a:t>
            </a:r>
            <a:r>
              <a:rPr lang="en-US" sz="2400" b="1" dirty="0">
                <a:latin typeface="Museo Sans 300" panose="02000000000000000000"/>
                <a:cs typeface="Helvetica" panose="020B0604020202020204" pitchFamily="34" charset="0"/>
              </a:rPr>
              <a:t>1 or 2 syllables</a:t>
            </a:r>
            <a:r>
              <a:rPr lang="en-US" sz="2400" dirty="0">
                <a:latin typeface="Museo Sans 300" panose="02000000000000000000"/>
                <a:cs typeface="Helvetica" panose="020B0604020202020204" pitchFamily="34" charset="0"/>
              </a:rPr>
              <a:t>, where possible)</a:t>
            </a:r>
          </a:p>
          <a:p>
            <a:pPr marL="0" indent="0">
              <a:buNone/>
            </a:pPr>
            <a:r>
              <a:rPr lang="en-US" sz="2400" b="1" dirty="0">
                <a:latin typeface="Museo Sans 300" panose="02000000000000000000"/>
                <a:cs typeface="Helvetica" panose="020B0604020202020204" pitchFamily="34" charset="0"/>
              </a:rPr>
              <a:t>For example:</a:t>
            </a:r>
          </a:p>
          <a:p>
            <a:pPr lvl="1">
              <a:buFont typeface="Arial" panose="020B0604020202020204" pitchFamily="34" charset="0"/>
              <a:buChar char="•"/>
            </a:pPr>
            <a:r>
              <a:rPr lang="en-US" sz="2400" dirty="0">
                <a:latin typeface="Museo Sans 300" panose="02000000000000000000"/>
                <a:cs typeface="Helvetica" panose="020B0604020202020204" pitchFamily="34" charset="0"/>
              </a:rPr>
              <a:t>Replace ‘</a:t>
            </a:r>
            <a:r>
              <a:rPr lang="en-US" sz="2400" b="1" dirty="0">
                <a:solidFill>
                  <a:srgbClr val="0070C0"/>
                </a:solidFill>
                <a:latin typeface="Museo Sans 300" panose="02000000000000000000"/>
                <a:cs typeface="Helvetica" panose="020B0604020202020204" pitchFamily="34" charset="0"/>
              </a:rPr>
              <a:t>demonstrate</a:t>
            </a:r>
            <a:r>
              <a:rPr lang="en-US" sz="2400" dirty="0">
                <a:latin typeface="Museo Sans 300" panose="02000000000000000000"/>
                <a:cs typeface="Helvetica" panose="020B0604020202020204" pitchFamily="34" charset="0"/>
              </a:rPr>
              <a:t>’ with ‘</a:t>
            </a:r>
            <a:r>
              <a:rPr lang="en-US" sz="2400" b="1" dirty="0">
                <a:solidFill>
                  <a:srgbClr val="0070C0"/>
                </a:solidFill>
                <a:latin typeface="Museo Sans 300" panose="02000000000000000000"/>
                <a:cs typeface="Helvetica" panose="020B0604020202020204" pitchFamily="34" charset="0"/>
              </a:rPr>
              <a:t>show’</a:t>
            </a:r>
          </a:p>
          <a:p>
            <a:pPr lvl="1">
              <a:buFont typeface="Arial" panose="020B0604020202020204" pitchFamily="34" charset="0"/>
              <a:buChar char="•"/>
            </a:pPr>
            <a:r>
              <a:rPr lang="en-US" sz="2400" dirty="0">
                <a:latin typeface="Museo Sans 300" panose="02000000000000000000"/>
                <a:cs typeface="Helvetica" panose="020B0604020202020204" pitchFamily="34" charset="0"/>
              </a:rPr>
              <a:t>Replace ‘</a:t>
            </a:r>
            <a:r>
              <a:rPr lang="en-US" sz="2400" b="1" dirty="0">
                <a:solidFill>
                  <a:srgbClr val="0070C0"/>
                </a:solidFill>
                <a:latin typeface="Museo Sans 300" panose="02000000000000000000"/>
                <a:cs typeface="Helvetica" panose="020B0604020202020204" pitchFamily="34" charset="0"/>
              </a:rPr>
              <a:t>accomplish</a:t>
            </a:r>
            <a:r>
              <a:rPr lang="en-US" sz="2400" dirty="0">
                <a:latin typeface="Museo Sans 300" panose="02000000000000000000"/>
                <a:cs typeface="Helvetica" panose="020B0604020202020204" pitchFamily="34" charset="0"/>
              </a:rPr>
              <a:t>’ with ‘</a:t>
            </a:r>
            <a:r>
              <a:rPr lang="en-US" sz="2400" b="1" dirty="0">
                <a:solidFill>
                  <a:srgbClr val="0070C0"/>
                </a:solidFill>
                <a:latin typeface="Museo Sans 300" panose="02000000000000000000"/>
                <a:cs typeface="Helvetica" panose="020B0604020202020204" pitchFamily="34" charset="0"/>
              </a:rPr>
              <a:t>do</a:t>
            </a:r>
            <a:r>
              <a:rPr lang="en-US" sz="2400" dirty="0">
                <a:latin typeface="Museo Sans 300" panose="02000000000000000000"/>
                <a:cs typeface="Helvetica" panose="020B0604020202020204" pitchFamily="34" charset="0"/>
              </a:rPr>
              <a:t>’</a:t>
            </a:r>
          </a:p>
          <a:p>
            <a:pPr lvl="1">
              <a:buFont typeface="Arial" panose="020B0604020202020204" pitchFamily="34" charset="0"/>
              <a:buChar char="•"/>
            </a:pPr>
            <a:r>
              <a:rPr lang="en-US" sz="2400" dirty="0">
                <a:latin typeface="Museo Sans 300" panose="02000000000000000000"/>
                <a:cs typeface="Helvetica" panose="020B0604020202020204" pitchFamily="34" charset="0"/>
              </a:rPr>
              <a:t>Replace ‘</a:t>
            </a:r>
            <a:r>
              <a:rPr lang="en-US" sz="2400" b="1" dirty="0">
                <a:solidFill>
                  <a:srgbClr val="0070C0"/>
                </a:solidFill>
                <a:latin typeface="Museo Sans 300" panose="02000000000000000000"/>
                <a:cs typeface="Helvetica" panose="020B0604020202020204" pitchFamily="34" charset="0"/>
              </a:rPr>
              <a:t>disseminate</a:t>
            </a:r>
            <a:r>
              <a:rPr lang="en-US" sz="2400" dirty="0">
                <a:latin typeface="Museo Sans 300" panose="02000000000000000000"/>
                <a:cs typeface="Helvetica" panose="020B0604020202020204" pitchFamily="34" charset="0"/>
              </a:rPr>
              <a:t>’ with ‘</a:t>
            </a:r>
            <a:r>
              <a:rPr lang="en-US" sz="2400" b="1" dirty="0">
                <a:solidFill>
                  <a:srgbClr val="0070C0"/>
                </a:solidFill>
                <a:latin typeface="Museo Sans 300" panose="02000000000000000000"/>
                <a:cs typeface="Helvetica" panose="020B0604020202020204" pitchFamily="34" charset="0"/>
              </a:rPr>
              <a:t>send</a:t>
            </a:r>
            <a:r>
              <a:rPr lang="en-US" sz="2400" dirty="0">
                <a:latin typeface="Museo Sans 300" panose="02000000000000000000"/>
                <a:cs typeface="Helvetica" panose="020B0604020202020204" pitchFamily="34" charset="0"/>
              </a:rPr>
              <a:t>’</a:t>
            </a: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Tree>
    <p:extLst>
      <p:ext uri="{BB962C8B-B14F-4D97-AF65-F5344CB8AC3E}">
        <p14:creationId xmlns:p14="http://schemas.microsoft.com/office/powerpoint/2010/main" val="95496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26A45-873B-BA47-9755-4D858D9A5FF9}"/>
              </a:ext>
            </a:extLst>
          </p:cNvPr>
          <p:cNvSpPr>
            <a:spLocks noGrp="1"/>
          </p:cNvSpPr>
          <p:nvPr>
            <p:ph type="title"/>
          </p:nvPr>
        </p:nvSpPr>
        <p:spPr>
          <a:xfrm>
            <a:off x="838200" y="365125"/>
            <a:ext cx="9099014" cy="1358744"/>
          </a:xfrm>
        </p:spPr>
        <p:txBody>
          <a:bodyPr/>
          <a:lstStyle/>
          <a:p>
            <a:r>
              <a:rPr lang="en-US" dirty="0"/>
              <a:t>Words</a:t>
            </a:r>
          </a:p>
        </p:txBody>
      </p:sp>
      <p:sp>
        <p:nvSpPr>
          <p:cNvPr id="6" name="Text Placeholder 5">
            <a:extLst>
              <a:ext uri="{FF2B5EF4-FFF2-40B4-BE49-F238E27FC236}">
                <a16:creationId xmlns:a16="http://schemas.microsoft.com/office/drawing/2014/main" id="{31B01A3B-9DFF-484F-BAB3-FC84F2F9035E}"/>
              </a:ext>
            </a:extLst>
          </p:cNvPr>
          <p:cNvSpPr>
            <a:spLocks noGrp="1"/>
          </p:cNvSpPr>
          <p:nvPr>
            <p:ph type="body" sz="quarter" idx="4294967295"/>
          </p:nvPr>
        </p:nvSpPr>
        <p:spPr>
          <a:xfrm>
            <a:off x="838199" y="2267023"/>
            <a:ext cx="10321887" cy="2304977"/>
          </a:xfrm>
        </p:spPr>
        <p:txBody>
          <a:bodyPr/>
          <a:lstStyle/>
          <a:p>
            <a:r>
              <a:rPr lang="en-US" sz="2400" dirty="0">
                <a:latin typeface="Museo Sans 300" panose="02000000000000000000"/>
                <a:cs typeface="Helvetica" panose="020B0604020202020204" pitchFamily="34" charset="0"/>
              </a:rPr>
              <a:t>Use simple conjunctions </a:t>
            </a:r>
          </a:p>
          <a:p>
            <a:pPr marL="0" indent="0">
              <a:buNone/>
            </a:pPr>
            <a:r>
              <a:rPr lang="en-US" sz="2400" dirty="0">
                <a:latin typeface="Museo Sans 300" panose="02000000000000000000"/>
                <a:cs typeface="Helvetica" panose="020B0604020202020204" pitchFamily="34" charset="0"/>
              </a:rPr>
              <a:t>Conjunction = a word used to connect clauses or sentences or to coordinate words in the same clause (a joining word). </a:t>
            </a:r>
            <a:br>
              <a:rPr lang="en-US" sz="2400" dirty="0">
                <a:latin typeface="Museo Sans 300" panose="02000000000000000000"/>
                <a:cs typeface="Helvetica" panose="020B0604020202020204" pitchFamily="34" charset="0"/>
              </a:rPr>
            </a:br>
            <a:endParaRPr lang="en-US" sz="2400" dirty="0">
              <a:latin typeface="Museo Sans 300" panose="02000000000000000000"/>
              <a:cs typeface="Helvetica" panose="020B0604020202020204" pitchFamily="34" charset="0"/>
            </a:endParaRPr>
          </a:p>
          <a:p>
            <a:pPr marL="0" indent="0">
              <a:buNone/>
            </a:pPr>
            <a:r>
              <a:rPr lang="en-US" sz="2400" b="1" dirty="0">
                <a:latin typeface="Museo Sans 300" panose="02000000000000000000"/>
                <a:cs typeface="Helvetica" panose="020B0604020202020204" pitchFamily="34" charset="0"/>
              </a:rPr>
              <a:t>For example: </a:t>
            </a:r>
          </a:p>
          <a:p>
            <a:pPr marL="0" indent="0">
              <a:buNone/>
            </a:pPr>
            <a:endParaRPr lang="en-US" sz="1800" b="1" dirty="0">
              <a:effectLst/>
              <a:latin typeface="Helvetica" panose="020B0604020202020204" pitchFamily="34" charset="0"/>
              <a:ea typeface="Calibri" panose="020F0502020204030204" pitchFamily="34" charset="0"/>
              <a:cs typeface="Helvetica" panose="020B0604020202020204" pitchFamily="34" charset="0"/>
            </a:endParaRPr>
          </a:p>
        </p:txBody>
      </p:sp>
      <p:pic>
        <p:nvPicPr>
          <p:cNvPr id="9" name="Picture 7">
            <a:extLst>
              <a:ext uri="{FF2B5EF4-FFF2-40B4-BE49-F238E27FC236}">
                <a16:creationId xmlns:a16="http://schemas.microsoft.com/office/drawing/2014/main" id="{47FCAC6D-1EE3-E040-B01D-B7C3272F034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451911" y="6038505"/>
            <a:ext cx="1054261" cy="544134"/>
          </a:xfrm>
          <a:prstGeom prst="rect">
            <a:avLst/>
          </a:prstGeom>
        </p:spPr>
      </p:pic>
      <p:sp>
        <p:nvSpPr>
          <p:cNvPr id="2" name="TextBox 1">
            <a:extLst>
              <a:ext uri="{FF2B5EF4-FFF2-40B4-BE49-F238E27FC236}">
                <a16:creationId xmlns:a16="http://schemas.microsoft.com/office/drawing/2014/main" id="{691B4C6B-7A46-AE6A-9042-C25F08621E43}"/>
              </a:ext>
            </a:extLst>
          </p:cNvPr>
          <p:cNvSpPr txBox="1"/>
          <p:nvPr/>
        </p:nvSpPr>
        <p:spPr>
          <a:xfrm>
            <a:off x="916451" y="4601453"/>
            <a:ext cx="6019800" cy="1569660"/>
          </a:xfrm>
          <a:prstGeom prst="rect">
            <a:avLst/>
          </a:prstGeom>
          <a:noFill/>
        </p:spPr>
        <p:txBody>
          <a:bodyPr wrap="square" numCol="2" rtlCol="0">
            <a:spAutoFit/>
          </a:bodyPr>
          <a:lstStyle/>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for</a:t>
            </a:r>
          </a:p>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and</a:t>
            </a:r>
          </a:p>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but</a:t>
            </a:r>
            <a:br>
              <a:rPr lang="en-US" sz="2400" dirty="0">
                <a:solidFill>
                  <a:srgbClr val="222222"/>
                </a:solidFill>
                <a:latin typeface="Museo Sans 300" panose="02000000000000000000"/>
                <a:cs typeface="Helvetica" panose="020B0604020202020204" pitchFamily="34" charset="0"/>
              </a:rPr>
            </a:br>
            <a:endParaRPr lang="en-US" sz="2400" dirty="0">
              <a:solidFill>
                <a:srgbClr val="222222"/>
              </a:solidFill>
              <a:latin typeface="Museo Sans 300" panose="02000000000000000000"/>
              <a:cs typeface="Helvetica" panose="020B0604020202020204" pitchFamily="34" charset="0"/>
            </a:endParaRPr>
          </a:p>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or</a:t>
            </a:r>
          </a:p>
          <a:p>
            <a:pPr marL="800100" lvl="1" indent="-342900">
              <a:buClr>
                <a:schemeClr val="accent6"/>
              </a:buClr>
              <a:buFont typeface="Arial" panose="020B0604020202020204" pitchFamily="34" charset="0"/>
              <a:buChar char="•"/>
            </a:pPr>
            <a:r>
              <a:rPr lang="en-US" sz="2400" dirty="0">
                <a:solidFill>
                  <a:srgbClr val="222222"/>
                </a:solidFill>
                <a:latin typeface="Museo Sans 300" panose="02000000000000000000"/>
                <a:cs typeface="Helvetica" panose="020B0604020202020204" pitchFamily="34" charset="0"/>
              </a:rPr>
              <a:t>so</a:t>
            </a:r>
          </a:p>
        </p:txBody>
      </p:sp>
    </p:spTree>
    <p:extLst>
      <p:ext uri="{BB962C8B-B14F-4D97-AF65-F5344CB8AC3E}">
        <p14:creationId xmlns:p14="http://schemas.microsoft.com/office/powerpoint/2010/main" val="627120510"/>
      </p:ext>
    </p:extLst>
  </p:cSld>
  <p:clrMapOvr>
    <a:masterClrMapping/>
  </p:clrMapOvr>
</p:sld>
</file>

<file path=ppt/theme/theme1.xml><?xml version="1.0" encoding="utf-8"?>
<a:theme xmlns:a="http://schemas.openxmlformats.org/drawingml/2006/main" name="LIFT Master">
  <a:themeElements>
    <a:clrScheme name="InclusionCanada-V2">
      <a:dk1>
        <a:srgbClr val="000000"/>
      </a:dk1>
      <a:lt1>
        <a:srgbClr val="FFFFFF"/>
      </a:lt1>
      <a:dk2>
        <a:srgbClr val="483698"/>
      </a:dk2>
      <a:lt2>
        <a:srgbClr val="F1F2F2"/>
      </a:lt2>
      <a:accent1>
        <a:srgbClr val="818A8F"/>
      </a:accent1>
      <a:accent2>
        <a:srgbClr val="595DA3"/>
      </a:accent2>
      <a:accent3>
        <a:srgbClr val="5E8AB3"/>
      </a:accent3>
      <a:accent4>
        <a:srgbClr val="331C54"/>
      </a:accent4>
      <a:accent5>
        <a:srgbClr val="4F9FA6"/>
      </a:accent5>
      <a:accent6>
        <a:srgbClr val="00CFB3"/>
      </a:accent6>
      <a:hlink>
        <a:srgbClr val="483698"/>
      </a:hlink>
      <a:folHlink>
        <a:srgbClr val="818A8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clusionCanada_PowerPoint_Template_V1" id="{E54193E9-2762-C346-A00E-C6874B02B3E1}" vid="{6DDF71E0-1B24-8641-A6C3-B368297433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FC9A70D2AD4B43A2EFFFCFDAA5F0A7" ma:contentTypeVersion="12" ma:contentTypeDescription="Create a new document." ma:contentTypeScope="" ma:versionID="f296af0234bdacf26c714eee6e95cb19">
  <xsd:schema xmlns:xsd="http://www.w3.org/2001/XMLSchema" xmlns:xs="http://www.w3.org/2001/XMLSchema" xmlns:p="http://schemas.microsoft.com/office/2006/metadata/properties" xmlns:ns2="4a8be16c-201a-47be-a296-8f57774b637e" xmlns:ns3="87ebe515-5841-4172-a026-bef7417d89e6" targetNamespace="http://schemas.microsoft.com/office/2006/metadata/properties" ma:root="true" ma:fieldsID="cf054aa46ae5cd3b6346fcf74cfeac08" ns2:_="" ns3:_="">
    <xsd:import namespace="4a8be16c-201a-47be-a296-8f57774b637e"/>
    <xsd:import namespace="87ebe515-5841-4172-a026-bef7417d89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be16c-201a-47be-a296-8f57774b6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ebe515-5841-4172-a026-bef7417d89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7F152-922B-45EB-9F95-29AACB5AEC74}">
  <ds:schemaRef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4a8be16c-201a-47be-a296-8f57774b637e"/>
    <ds:schemaRef ds:uri="http://purl.org/dc/terms/"/>
    <ds:schemaRef ds:uri="http://schemas.microsoft.com/office/2006/documentManagement/types"/>
    <ds:schemaRef ds:uri="http://schemas.openxmlformats.org/package/2006/metadata/core-properties"/>
    <ds:schemaRef ds:uri="87ebe515-5841-4172-a026-bef7417d89e6"/>
  </ds:schemaRefs>
</ds:datastoreItem>
</file>

<file path=customXml/itemProps2.xml><?xml version="1.0" encoding="utf-8"?>
<ds:datastoreItem xmlns:ds="http://schemas.openxmlformats.org/officeDocument/2006/customXml" ds:itemID="{304F9431-C5F8-4183-AB89-FF47BA286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be16c-201a-47be-a296-8f57774b637e"/>
    <ds:schemaRef ds:uri="87ebe515-5841-4172-a026-bef7417d8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83C8EC-DE5A-431A-A236-577BA1F14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InclusionCanada_PowerPoint_Template (2)</Template>
  <TotalTime>1851</TotalTime>
  <Words>1527</Words>
  <Application>Microsoft Macintosh PowerPoint</Application>
  <PresentationFormat>Widescreen</PresentationFormat>
  <Paragraphs>239</Paragraphs>
  <Slides>33</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Aptos</vt:lpstr>
      <vt:lpstr>Arial</vt:lpstr>
      <vt:lpstr>Arial</vt:lpstr>
      <vt:lpstr>Calibri</vt:lpstr>
      <vt:lpstr>Calibri Light</vt:lpstr>
      <vt:lpstr>Courier New</vt:lpstr>
      <vt:lpstr>Helvetica</vt:lpstr>
      <vt:lpstr>Museo Sans 300</vt:lpstr>
      <vt:lpstr>Museo Sans 700</vt:lpstr>
      <vt:lpstr>Symbol</vt:lpstr>
      <vt:lpstr>Wingdings</vt:lpstr>
      <vt:lpstr>LIFT Master</vt:lpstr>
      <vt:lpstr>Intro to Plain Language</vt:lpstr>
      <vt:lpstr>What is plain language?</vt:lpstr>
      <vt:lpstr>Did you know Canada has a Standard on  plain language?</vt:lpstr>
      <vt:lpstr>Who benefits from plain language? </vt:lpstr>
      <vt:lpstr>How do I know if my communication is in plain language?</vt:lpstr>
      <vt:lpstr>Steps to using plain language</vt:lpstr>
      <vt:lpstr>Writing Tips</vt:lpstr>
      <vt:lpstr>Words</vt:lpstr>
      <vt:lpstr>Words</vt:lpstr>
      <vt:lpstr>Words</vt:lpstr>
      <vt:lpstr>Words</vt:lpstr>
      <vt:lpstr>Words</vt:lpstr>
      <vt:lpstr>Words</vt:lpstr>
      <vt:lpstr>Words</vt:lpstr>
      <vt:lpstr>Words</vt:lpstr>
      <vt:lpstr>Words</vt:lpstr>
      <vt:lpstr>Words</vt:lpstr>
      <vt:lpstr>Words</vt:lpstr>
      <vt:lpstr>Words</vt:lpstr>
      <vt:lpstr>Words</vt:lpstr>
      <vt:lpstr>Sentences</vt:lpstr>
      <vt:lpstr>Sentences</vt:lpstr>
      <vt:lpstr>Sentences</vt:lpstr>
      <vt:lpstr>Sentences</vt:lpstr>
      <vt:lpstr>Paragraphs</vt:lpstr>
      <vt:lpstr>Bulleted and ordered lists</vt:lpstr>
      <vt:lpstr>Bulleted and ordered lists</vt:lpstr>
      <vt:lpstr>Bulleted and ordered lists</vt:lpstr>
      <vt:lpstr>Positive tone &amp; active voice</vt:lpstr>
      <vt:lpstr>Positive tone &amp; active voice</vt:lpstr>
      <vt:lpstr>Positive tone &amp; active voice</vt:lpstr>
      <vt:lpstr>Positive tone &amp; active voice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the Most Excluded: Practical Solutions for Exercising Legal Capacity and Supported Decision Making</dc:title>
  <dc:creator>Rachel Mills</dc:creator>
  <cp:lastModifiedBy>Therese Salenieks</cp:lastModifiedBy>
  <cp:revision>2</cp:revision>
  <dcterms:created xsi:type="dcterms:W3CDTF">2022-04-13T12:29:09Z</dcterms:created>
  <dcterms:modified xsi:type="dcterms:W3CDTF">2026-06-02T13:20:49Z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0x0101005DFC9A70D2AD4B43A2EFFFCFDAA5F0A7</vt:lpwstr>
  </property>
</Properties>
</file>